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7" r:id="rId9"/>
    <p:sldId id="264" r:id="rId10"/>
    <p:sldId id="276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8288000" cy="10287000"/>
  <p:notesSz cx="6858000" cy="9144000"/>
  <p:embeddedFontLst>
    <p:embeddedFont>
      <p:font typeface="Anton" pitchFamily="2" charset="0"/>
      <p:regular r:id="rId22"/>
    </p:embeddedFont>
    <p:embeddedFont>
      <p:font typeface="Bright" panose="020B0604020202020204" charset="0"/>
      <p:regular r:id="rId23"/>
    </p:embeddedFon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League Spartan" panose="020B0604020202020204" charset="0"/>
      <p:regular r:id="rId26"/>
    </p:embeddedFont>
    <p:embeddedFont>
      <p:font typeface="Noto Sans" panose="020B0502040504020204" pitchFamily="34" charset="0"/>
      <p:regular r:id="rId27"/>
      <p:bold r:id="rId28"/>
    </p:embeddedFont>
    <p:embeddedFont>
      <p:font typeface="Noto Sans Bold" panose="020B0802040504020204" charset="0"/>
      <p:regular r:id="rId29"/>
    </p:embeddedFont>
    <p:embeddedFont>
      <p:font typeface="Open Sans Bold" panose="020B0604020202020204" charset="0"/>
      <p:regular r:id="rId30"/>
    </p:embeddedFont>
    <p:embeddedFont>
      <p:font typeface="Paytone One" panose="020B0604020202020204" charset="0"/>
      <p:regular r:id="rId31"/>
    </p:embeddedFont>
    <p:embeddedFont>
      <p:font typeface="Sulu Script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77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svg>
</file>

<file path=ppt/media/image37.png>
</file>

<file path=ppt/media/image38.svg>
</file>

<file path=ppt/media/image39.svg>
</file>

<file path=ppt/media/image40.png>
</file>

<file path=ppt/media/image41.svg>
</file>

<file path=ppt/media/image42.svg>
</file>

<file path=ppt/media/image43.png>
</file>

<file path=ppt/media/image44.svg>
</file>

<file path=ppt/media/image45.svg>
</file>

<file path=ppt/media/image46.png>
</file>

<file path=ppt/media/image47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13" Type="http://schemas.openxmlformats.org/officeDocument/2006/relationships/image" Target="../media/image41.svg"/><Relationship Id="rId18" Type="http://schemas.openxmlformats.org/officeDocument/2006/relationships/image" Target="../media/image46.pn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12" Type="http://schemas.openxmlformats.org/officeDocument/2006/relationships/image" Target="../media/image40.png"/><Relationship Id="rId17" Type="http://schemas.openxmlformats.org/officeDocument/2006/relationships/image" Target="../media/image45.svg"/><Relationship Id="rId2" Type="http://schemas.openxmlformats.org/officeDocument/2006/relationships/image" Target="../media/image30.png"/><Relationship Id="rId16" Type="http://schemas.openxmlformats.org/officeDocument/2006/relationships/image" Target="../media/image4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5" Type="http://schemas.openxmlformats.org/officeDocument/2006/relationships/image" Target="../media/image43.png"/><Relationship Id="rId10" Type="http://schemas.openxmlformats.org/officeDocument/2006/relationships/image" Target="../media/image38.svg"/><Relationship Id="rId19" Type="http://schemas.openxmlformats.org/officeDocument/2006/relationships/image" Target="../media/image47.svg"/><Relationship Id="rId4" Type="http://schemas.openxmlformats.org/officeDocument/2006/relationships/image" Target="../media/image32.png"/><Relationship Id="rId9" Type="http://schemas.openxmlformats.org/officeDocument/2006/relationships/image" Target="../media/image37.png"/><Relationship Id="rId14" Type="http://schemas.openxmlformats.org/officeDocument/2006/relationships/image" Target="../media/image4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ciencedirect.com/science/article/abs/pii/S0019850104001488?via%3Dihub" TargetMode="Externa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147723" y="8585783"/>
            <a:ext cx="757472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465525" y="2454460"/>
            <a:ext cx="7223945" cy="6131323"/>
          </a:xfrm>
          <a:custGeom>
            <a:avLst/>
            <a:gdLst/>
            <a:ahLst/>
            <a:cxnLst/>
            <a:rect l="l" t="t" r="r" b="b"/>
            <a:pathLst>
              <a:path w="7223945" h="6131323">
                <a:moveTo>
                  <a:pt x="0" y="0"/>
                </a:moveTo>
                <a:lnTo>
                  <a:pt x="7223945" y="0"/>
                </a:lnTo>
                <a:lnTo>
                  <a:pt x="7223945" y="6131323"/>
                </a:lnTo>
                <a:lnTo>
                  <a:pt x="0" y="61313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36636" y="1714348"/>
            <a:ext cx="1413614" cy="1480224"/>
          </a:xfrm>
          <a:custGeom>
            <a:avLst/>
            <a:gdLst/>
            <a:ahLst/>
            <a:cxnLst/>
            <a:rect l="l" t="t" r="r" b="b"/>
            <a:pathLst>
              <a:path w="1413614" h="1480224">
                <a:moveTo>
                  <a:pt x="0" y="0"/>
                </a:moveTo>
                <a:lnTo>
                  <a:pt x="1413614" y="0"/>
                </a:lnTo>
                <a:lnTo>
                  <a:pt x="1413614" y="1480224"/>
                </a:lnTo>
                <a:lnTo>
                  <a:pt x="0" y="14802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955172" y="5558222"/>
            <a:ext cx="3084623" cy="1573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13"/>
              </a:lnSpc>
            </a:pPr>
            <a:r>
              <a:rPr lang="en-US" sz="10620">
                <a:solidFill>
                  <a:srgbClr val="003C64"/>
                </a:solidFill>
                <a:latin typeface="Sulu Script"/>
                <a:ea typeface="Sulu Script"/>
                <a:cs typeface="Sulu Script"/>
                <a:sym typeface="Sulu Script"/>
              </a:rPr>
              <a:t>case study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61323" y="1701216"/>
            <a:ext cx="9898023" cy="1997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00"/>
              </a:lnSpc>
            </a:pPr>
            <a:r>
              <a:rPr lang="en-US" sz="14000" dirty="0">
                <a:solidFill>
                  <a:srgbClr val="014F86"/>
                </a:solidFill>
                <a:latin typeface="Anton"/>
                <a:ea typeface="Anton"/>
                <a:cs typeface="Anton"/>
                <a:sym typeface="Anton"/>
              </a:rPr>
              <a:t>MCI SOLUTIONS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43092" y="8805862"/>
            <a:ext cx="7610102" cy="603250"/>
            <a:chOff x="0" y="0"/>
            <a:chExt cx="10146803" cy="80433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0"/>
              <a:ext cx="6627659" cy="880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99"/>
                </a:lnSpc>
              </a:pPr>
              <a:r>
                <a:rPr lang="en-US" sz="3999" b="1">
                  <a:solidFill>
                    <a:srgbClr val="F4BA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Presentation by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647777" y="-76200"/>
              <a:ext cx="4499026" cy="880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99"/>
                </a:lnSpc>
              </a:pPr>
              <a:r>
                <a:rPr lang="en-US" sz="3999" b="1">
                  <a:solidFill>
                    <a:srgbClr val="F4BA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GROWLYTICS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06088-4D83-40C7-DE8B-A3A3EA3BD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EBCFEDFF-93AD-3E82-0FB1-F363D2D8F298}"/>
              </a:ext>
            </a:extLst>
          </p:cNvPr>
          <p:cNvSpPr txBox="1"/>
          <p:nvPr/>
        </p:nvSpPr>
        <p:spPr>
          <a:xfrm>
            <a:off x="1699801" y="8867746"/>
            <a:ext cx="5980815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GIẢI PHÁP </a:t>
            </a: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DYNAMIC APPROVAL ROUTING</a:t>
            </a:r>
            <a:endParaRPr lang="en-US" sz="3674" b="1" u="none" strike="noStrike">
              <a:solidFill>
                <a:srgbClr val="003C64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9" name="AutoShape 9">
            <a:extLst>
              <a:ext uri="{FF2B5EF4-FFF2-40B4-BE49-F238E27FC236}">
                <a16:creationId xmlns:a16="http://schemas.microsoft.com/office/drawing/2014/main" id="{DD346907-CA4C-CD08-319F-E1333F44A93C}"/>
              </a:ext>
            </a:extLst>
          </p:cNvPr>
          <p:cNvSpPr/>
          <p:nvPr/>
        </p:nvSpPr>
        <p:spPr>
          <a:xfrm>
            <a:off x="7176373" y="9889029"/>
            <a:ext cx="11111627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81A18C6E-23DD-3B79-CC8A-576255FF5B84}"/>
              </a:ext>
            </a:extLst>
          </p:cNvPr>
          <p:cNvGrpSpPr/>
          <p:nvPr/>
        </p:nvGrpSpPr>
        <p:grpSpPr>
          <a:xfrm>
            <a:off x="1028700" y="1212795"/>
            <a:ext cx="6651916" cy="2321343"/>
            <a:chOff x="0" y="0"/>
            <a:chExt cx="1751945" cy="611382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89FD272-8A4C-E3C1-032B-D60D1B8BB94D}"/>
                </a:ext>
              </a:extLst>
            </p:cNvPr>
            <p:cNvSpPr/>
            <p:nvPr/>
          </p:nvSpPr>
          <p:spPr>
            <a:xfrm>
              <a:off x="0" y="0"/>
              <a:ext cx="1751945" cy="611382"/>
            </a:xfrm>
            <a:custGeom>
              <a:avLst/>
              <a:gdLst/>
              <a:ahLst/>
              <a:cxnLst/>
              <a:rect l="l" t="t" r="r" b="b"/>
              <a:pathLst>
                <a:path w="1751945" h="611382">
                  <a:moveTo>
                    <a:pt x="59357" y="0"/>
                  </a:moveTo>
                  <a:lnTo>
                    <a:pt x="1692588" y="0"/>
                  </a:lnTo>
                  <a:cubicBezTo>
                    <a:pt x="1725370" y="0"/>
                    <a:pt x="1751945" y="26575"/>
                    <a:pt x="1751945" y="59357"/>
                  </a:cubicBezTo>
                  <a:lnTo>
                    <a:pt x="1751945" y="552025"/>
                  </a:lnTo>
                  <a:cubicBezTo>
                    <a:pt x="1751945" y="584807"/>
                    <a:pt x="1725370" y="611382"/>
                    <a:pt x="1692588" y="611382"/>
                  </a:cubicBezTo>
                  <a:lnTo>
                    <a:pt x="59357" y="611382"/>
                  </a:lnTo>
                  <a:cubicBezTo>
                    <a:pt x="26575" y="611382"/>
                    <a:pt x="0" y="584807"/>
                    <a:pt x="0" y="552025"/>
                  </a:cubicBezTo>
                  <a:lnTo>
                    <a:pt x="0" y="59357"/>
                  </a:lnTo>
                  <a:cubicBezTo>
                    <a:pt x="0" y="26575"/>
                    <a:pt x="26575" y="0"/>
                    <a:pt x="59357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4CF963E4-182F-9FFE-83C5-8EDFB4A7A8C5}"/>
                </a:ext>
              </a:extLst>
            </p:cNvPr>
            <p:cNvSpPr txBox="1"/>
            <p:nvPr/>
          </p:nvSpPr>
          <p:spPr>
            <a:xfrm>
              <a:off x="0" y="-66675"/>
              <a:ext cx="1751945" cy="6780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E9FFFD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PHÂN KHÚC</a:t>
              </a:r>
            </a:p>
            <a:p>
              <a:pPr marL="604519" lvl="1" indent="-302260">
                <a:lnSpc>
                  <a:spcPts val="3919"/>
                </a:lnSpc>
                <a:buFont typeface="Arial"/>
                <a:buChar char="•"/>
              </a:pPr>
              <a:r>
                <a:rPr lang="vi-VN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rPr>
                <a:t>Nhân viên kinh doanh tuyến đầu</a:t>
              </a:r>
              <a:endParaRPr lang="en-US" sz="2799">
                <a:solidFill>
                  <a:srgbClr val="E9FFFD"/>
                </a:solidFill>
                <a:latin typeface="Noto Sans"/>
                <a:ea typeface="Noto Sans"/>
                <a:cs typeface="Noto Sans"/>
              </a:endParaRPr>
            </a:p>
            <a:p>
              <a:pPr marL="604519" lvl="1" indent="-302260">
                <a:lnSpc>
                  <a:spcPts val="3919"/>
                </a:lnSpc>
                <a:buFont typeface="Arial"/>
                <a:buChar char="•"/>
              </a:pPr>
              <a:r>
                <a:rPr lang="vi-VN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rPr>
                <a:t>Các cấp quản lý và người duyệt đơn</a:t>
              </a:r>
              <a:endParaRPr lang="en-US" sz="2799">
                <a:solidFill>
                  <a:srgbClr val="E9FFFD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4C387BF5-20C9-5485-B705-A7B839D2052F}"/>
              </a:ext>
            </a:extLst>
          </p:cNvPr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3BF4584E-C386-63E9-72AA-5A66A0696F67}"/>
              </a:ext>
            </a:extLst>
          </p:cNvPr>
          <p:cNvGrpSpPr/>
          <p:nvPr/>
        </p:nvGrpSpPr>
        <p:grpSpPr>
          <a:xfrm>
            <a:off x="7946459" y="1212795"/>
            <a:ext cx="9838146" cy="7402984"/>
            <a:chOff x="0" y="0"/>
            <a:chExt cx="13117527" cy="9870645"/>
          </a:xfrm>
        </p:grpSpPr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4542E4B6-2C56-E7A4-A01D-D0B06CD1E358}"/>
                </a:ext>
              </a:extLst>
            </p:cNvPr>
            <p:cNvGrpSpPr/>
            <p:nvPr/>
          </p:nvGrpSpPr>
          <p:grpSpPr>
            <a:xfrm>
              <a:off x="0" y="6569950"/>
              <a:ext cx="13117527" cy="3300695"/>
              <a:chOff x="0" y="0"/>
              <a:chExt cx="2591117" cy="651989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07D05C47-B487-61E9-9854-FC46C7BA46C5}"/>
                  </a:ext>
                </a:extLst>
              </p:cNvPr>
              <p:cNvSpPr/>
              <p:nvPr/>
            </p:nvSpPr>
            <p:spPr>
              <a:xfrm>
                <a:off x="0" y="0"/>
                <a:ext cx="2591116" cy="651989"/>
              </a:xfrm>
              <a:custGeom>
                <a:avLst/>
                <a:gdLst/>
                <a:ahLst/>
                <a:cxnLst/>
                <a:rect l="l" t="t" r="r" b="b"/>
                <a:pathLst>
                  <a:path w="2591116" h="651989">
                    <a:moveTo>
                      <a:pt x="40133" y="0"/>
                    </a:moveTo>
                    <a:lnTo>
                      <a:pt x="2550983" y="0"/>
                    </a:lnTo>
                    <a:cubicBezTo>
                      <a:pt x="2573148" y="0"/>
                      <a:pt x="2591116" y="17968"/>
                      <a:pt x="2591116" y="40133"/>
                    </a:cubicBezTo>
                    <a:lnTo>
                      <a:pt x="2591116" y="611856"/>
                    </a:lnTo>
                    <a:cubicBezTo>
                      <a:pt x="2591116" y="634021"/>
                      <a:pt x="2573148" y="651989"/>
                      <a:pt x="2550983" y="651989"/>
                    </a:cubicBezTo>
                    <a:lnTo>
                      <a:pt x="40133" y="651989"/>
                    </a:lnTo>
                    <a:cubicBezTo>
                      <a:pt x="17968" y="651989"/>
                      <a:pt x="0" y="634021"/>
                      <a:pt x="0" y="611856"/>
                    </a:cubicBezTo>
                    <a:lnTo>
                      <a:pt x="0" y="40133"/>
                    </a:lnTo>
                    <a:cubicBezTo>
                      <a:pt x="0" y="17968"/>
                      <a:pt x="17968" y="0"/>
                      <a:pt x="40133" y="0"/>
                    </a:cubicBezTo>
                    <a:close/>
                  </a:path>
                </a:pathLst>
              </a:custGeom>
              <a:solidFill>
                <a:srgbClr val="01497C"/>
              </a:solidFill>
            </p:spPr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644FA31C-87C3-6C86-89B9-8F4A917CE954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591117" cy="7186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899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3593CBFF-ACF7-2129-EEB9-D963E1146297}"/>
                </a:ext>
              </a:extLst>
            </p:cNvPr>
            <p:cNvGrpSpPr/>
            <p:nvPr/>
          </p:nvGrpSpPr>
          <p:grpSpPr>
            <a:xfrm>
              <a:off x="0" y="0"/>
              <a:ext cx="13117527" cy="7983221"/>
              <a:chOff x="0" y="0"/>
              <a:chExt cx="2591117" cy="1576932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8A02A2BA-A83E-2132-D017-777CA7F45C4B}"/>
                  </a:ext>
                </a:extLst>
              </p:cNvPr>
              <p:cNvSpPr/>
              <p:nvPr/>
            </p:nvSpPr>
            <p:spPr>
              <a:xfrm>
                <a:off x="0" y="0"/>
                <a:ext cx="2591116" cy="1576932"/>
              </a:xfrm>
              <a:custGeom>
                <a:avLst/>
                <a:gdLst/>
                <a:ahLst/>
                <a:cxnLst/>
                <a:rect l="l" t="t" r="r" b="b"/>
                <a:pathLst>
                  <a:path w="2591116" h="1576932">
                    <a:moveTo>
                      <a:pt x="40133" y="0"/>
                    </a:moveTo>
                    <a:lnTo>
                      <a:pt x="2550983" y="0"/>
                    </a:lnTo>
                    <a:cubicBezTo>
                      <a:pt x="2573148" y="0"/>
                      <a:pt x="2591116" y="17968"/>
                      <a:pt x="2591116" y="40133"/>
                    </a:cubicBezTo>
                    <a:lnTo>
                      <a:pt x="2591116" y="1536799"/>
                    </a:lnTo>
                    <a:cubicBezTo>
                      <a:pt x="2591116" y="1558964"/>
                      <a:pt x="2573148" y="1576932"/>
                      <a:pt x="2550983" y="1576932"/>
                    </a:cubicBezTo>
                    <a:lnTo>
                      <a:pt x="40133" y="1576932"/>
                    </a:lnTo>
                    <a:cubicBezTo>
                      <a:pt x="17968" y="1576932"/>
                      <a:pt x="0" y="1558964"/>
                      <a:pt x="0" y="1536799"/>
                    </a:cubicBezTo>
                    <a:lnTo>
                      <a:pt x="0" y="40133"/>
                    </a:lnTo>
                    <a:cubicBezTo>
                      <a:pt x="0" y="17968"/>
                      <a:pt x="17968" y="0"/>
                      <a:pt x="40133" y="0"/>
                    </a:cubicBezTo>
                    <a:close/>
                  </a:path>
                </a:pathLst>
              </a:custGeom>
              <a:solidFill>
                <a:srgbClr val="01497C"/>
              </a:solidFill>
            </p:spPr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FE820324-BA20-6313-E459-812EF3C517E5}"/>
                  </a:ext>
                </a:extLst>
              </p:cNvPr>
              <p:cNvSpPr txBox="1"/>
              <p:nvPr/>
            </p:nvSpPr>
            <p:spPr>
              <a:xfrm>
                <a:off x="0" y="-66675"/>
                <a:ext cx="2591117" cy="164360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899"/>
                  </a:lnSpc>
                </a:pPr>
                <a:r>
                  <a:rPr lang="en-US" sz="3499">
                    <a:solidFill>
                      <a:srgbClr val="E9FFFD"/>
                    </a:solidFill>
                    <a:latin typeface="Paytone One"/>
                    <a:ea typeface="Paytone One"/>
                    <a:cs typeface="Paytone One"/>
                    <a:sym typeface="Paytone One"/>
                  </a:rPr>
                  <a:t>CÁC YÊU CẦU KỸ THUẬT/QUY TRÌNH</a:t>
                </a:r>
              </a:p>
              <a:p>
                <a:pPr algn="l">
                  <a:lnSpc>
                    <a:spcPts val="4479"/>
                  </a:lnSpc>
                </a:pPr>
                <a:endParaRPr lang="en-US" sz="3499">
                  <a:solidFill>
                    <a:srgbClr val="E9FFFD"/>
                  </a:solidFill>
                  <a:latin typeface="Paytone One"/>
                  <a:ea typeface="Paytone One"/>
                  <a:cs typeface="Paytone One"/>
                  <a:sym typeface="Paytone One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Phát triển API cho quy trình phê duyệt động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Tích hợp mô hình đánh giá rủi ro vào hệ thống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Cải tiến giao diện người dùng để hiển thị tuyến duyệt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Tích hợp thông báo đẩy theo thời gian thực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Chuẩn hóa và cập nhật quy trình phê duyệt nội bộ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</a:endParaRPr>
              </a:p>
              <a:p>
                <a:pPr marL="604519" lvl="1" indent="-302260">
                  <a:lnSpc>
                    <a:spcPts val="3919"/>
                  </a:lnSpc>
                  <a:buFont typeface="Arial"/>
                  <a:buChar char="•"/>
                </a:pPr>
                <a:r>
                  <a:rPr lang="vi-VN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</a:rPr>
                  <a:t>Đào tạo ngắn gọn cho đội ngũ liên quan</a:t>
                </a:r>
                <a:endPara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</p:grp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E74BFEA-D638-9FBE-9FFB-5560591CCD33}"/>
                </a:ext>
              </a:extLst>
            </p:cNvPr>
            <p:cNvSpPr/>
            <p:nvPr/>
          </p:nvSpPr>
          <p:spPr>
            <a:xfrm>
              <a:off x="537334" y="7021951"/>
              <a:ext cx="12042860" cy="2657143"/>
            </a:xfrm>
            <a:custGeom>
              <a:avLst/>
              <a:gdLst/>
              <a:ahLst/>
              <a:cxnLst/>
              <a:rect l="l" t="t" r="r" b="b"/>
              <a:pathLst>
                <a:path w="12042860" h="2657143">
                  <a:moveTo>
                    <a:pt x="0" y="0"/>
                  </a:moveTo>
                  <a:lnTo>
                    <a:pt x="12042860" y="0"/>
                  </a:lnTo>
                  <a:lnTo>
                    <a:pt x="12042860" y="2657143"/>
                  </a:lnTo>
                  <a:lnTo>
                    <a:pt x="0" y="26571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b="-152963"/>
              </a:stretch>
            </a:blipFill>
          </p:spPr>
        </p:sp>
      </p:grpSp>
      <p:grpSp>
        <p:nvGrpSpPr>
          <p:cNvPr id="28" name="Group 28">
            <a:extLst>
              <a:ext uri="{FF2B5EF4-FFF2-40B4-BE49-F238E27FC236}">
                <a16:creationId xmlns:a16="http://schemas.microsoft.com/office/drawing/2014/main" id="{C0950B0C-09B2-5D67-166D-1EA1CD156027}"/>
              </a:ext>
            </a:extLst>
          </p:cNvPr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0B272516-55E1-F0C6-61A1-B2AEFA8D6F3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0" name="TextBox 30">
              <a:extLst>
                <a:ext uri="{FF2B5EF4-FFF2-40B4-BE49-F238E27FC236}">
                  <a16:creationId xmlns:a16="http://schemas.microsoft.com/office/drawing/2014/main" id="{058C5BAE-8ED6-646C-7621-3F6A0351FD45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10</a:t>
              </a:r>
            </a:p>
          </p:txBody>
        </p:sp>
      </p:grpSp>
      <p:grpSp>
        <p:nvGrpSpPr>
          <p:cNvPr id="31" name="Group 2">
            <a:extLst>
              <a:ext uri="{FF2B5EF4-FFF2-40B4-BE49-F238E27FC236}">
                <a16:creationId xmlns:a16="http://schemas.microsoft.com/office/drawing/2014/main" id="{73226ABD-B9F5-D60A-9B09-2BBB37AF8209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2" name="Freeform 3">
              <a:extLst>
                <a:ext uri="{FF2B5EF4-FFF2-40B4-BE49-F238E27FC236}">
                  <a16:creationId xmlns:a16="http://schemas.microsoft.com/office/drawing/2014/main" id="{CCB37657-6995-5A76-D7CA-6F9A80A888EC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33" name="TextBox 4">
              <a:extLst>
                <a:ext uri="{FF2B5EF4-FFF2-40B4-BE49-F238E27FC236}">
                  <a16:creationId xmlns:a16="http://schemas.microsoft.com/office/drawing/2014/main" id="{53405DB2-665C-5634-DC90-0CC3A631784F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4" name="Group 5">
            <a:extLst>
              <a:ext uri="{FF2B5EF4-FFF2-40B4-BE49-F238E27FC236}">
                <a16:creationId xmlns:a16="http://schemas.microsoft.com/office/drawing/2014/main" id="{FEF8C8FB-190B-DE55-5C55-55AA82560B2B}"/>
              </a:ext>
            </a:extLst>
          </p:cNvPr>
          <p:cNvGrpSpPr/>
          <p:nvPr/>
        </p:nvGrpSpPr>
        <p:grpSpPr>
          <a:xfrm>
            <a:off x="3463209" y="0"/>
            <a:ext cx="3452621" cy="894154"/>
            <a:chOff x="0" y="0"/>
            <a:chExt cx="909332" cy="235497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9F19EFA7-51E6-F9DE-31F4-D18EB41600E7}"/>
                </a:ext>
              </a:extLst>
            </p:cNvPr>
            <p:cNvSpPr/>
            <p:nvPr/>
          </p:nvSpPr>
          <p:spPr>
            <a:xfrm>
              <a:off x="0" y="0"/>
              <a:ext cx="909332" cy="235497"/>
            </a:xfrm>
            <a:custGeom>
              <a:avLst/>
              <a:gdLst/>
              <a:ahLst/>
              <a:cxnLst/>
              <a:rect l="l" t="t" r="r" b="b"/>
              <a:pathLst>
                <a:path w="909332" h="235497">
                  <a:moveTo>
                    <a:pt x="0" y="0"/>
                  </a:moveTo>
                  <a:lnTo>
                    <a:pt x="909332" y="0"/>
                  </a:lnTo>
                  <a:lnTo>
                    <a:pt x="909332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6" name="TextBox 7">
              <a:extLst>
                <a:ext uri="{FF2B5EF4-FFF2-40B4-BE49-F238E27FC236}">
                  <a16:creationId xmlns:a16="http://schemas.microsoft.com/office/drawing/2014/main" id="{B9A7A3DD-D7C2-A78B-72DF-91B55705002D}"/>
                </a:ext>
              </a:extLst>
            </p:cNvPr>
            <p:cNvSpPr txBox="1"/>
            <p:nvPr/>
          </p:nvSpPr>
          <p:spPr>
            <a:xfrm>
              <a:off x="0" y="-47625"/>
              <a:ext cx="909332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7" name="TextBox 20">
            <a:extLst>
              <a:ext uri="{FF2B5EF4-FFF2-40B4-BE49-F238E27FC236}">
                <a16:creationId xmlns:a16="http://schemas.microsoft.com/office/drawing/2014/main" id="{1D1D504E-4DA7-4825-72A8-C110FE42F131}"/>
              </a:ext>
            </a:extLst>
          </p:cNvPr>
          <p:cNvSpPr txBox="1"/>
          <p:nvPr/>
        </p:nvSpPr>
        <p:spPr>
          <a:xfrm>
            <a:off x="196934" y="252154"/>
            <a:ext cx="3266271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75EC9C9F-936B-A16E-D422-0C911C92B0A4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9" name="TextBox 22">
            <a:extLst>
              <a:ext uri="{FF2B5EF4-FFF2-40B4-BE49-F238E27FC236}">
                <a16:creationId xmlns:a16="http://schemas.microsoft.com/office/drawing/2014/main" id="{9241B916-7CF3-3439-3A04-C8E2D93FC906}"/>
              </a:ext>
            </a:extLst>
          </p:cNvPr>
          <p:cNvSpPr txBox="1"/>
          <p:nvPr/>
        </p:nvSpPr>
        <p:spPr>
          <a:xfrm>
            <a:off x="7176373" y="252154"/>
            <a:ext cx="448500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BDF07768-8D40-0488-2E65-B2702CD2FE56}"/>
              </a:ext>
            </a:extLst>
          </p:cNvPr>
          <p:cNvSpPr txBox="1"/>
          <p:nvPr/>
        </p:nvSpPr>
        <p:spPr>
          <a:xfrm>
            <a:off x="12082758" y="252154"/>
            <a:ext cx="274203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41" name="TextBox 24">
            <a:extLst>
              <a:ext uri="{FF2B5EF4-FFF2-40B4-BE49-F238E27FC236}">
                <a16:creationId xmlns:a16="http://schemas.microsoft.com/office/drawing/2014/main" id="{592AD291-16F0-112B-096F-80411221C5B3}"/>
              </a:ext>
            </a:extLst>
          </p:cNvPr>
          <p:cNvSpPr txBox="1"/>
          <p:nvPr/>
        </p:nvSpPr>
        <p:spPr>
          <a:xfrm>
            <a:off x="15291668" y="85466"/>
            <a:ext cx="2984726" cy="68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BF771C-5FDD-EA9A-38E0-FE28F6B4F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823" y="4397385"/>
            <a:ext cx="6802334" cy="379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01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99801" y="8867746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YÊU CẦU 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KINH DOANH</a:t>
            </a:r>
          </a:p>
        </p:txBody>
      </p:sp>
      <p:sp>
        <p:nvSpPr>
          <p:cNvPr id="9" name="AutoShape 9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2017596" y="2466857"/>
            <a:ext cx="5215334" cy="3086100"/>
            <a:chOff x="0" y="0"/>
            <a:chExt cx="6953778" cy="4114800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6953778" cy="4114800"/>
              <a:chOff x="0" y="0"/>
              <a:chExt cx="1373586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373586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1373586" h="812800">
                    <a:moveTo>
                      <a:pt x="59378" y="0"/>
                    </a:moveTo>
                    <a:lnTo>
                      <a:pt x="1314208" y="0"/>
                    </a:lnTo>
                    <a:cubicBezTo>
                      <a:pt x="1347001" y="0"/>
                      <a:pt x="1373586" y="26584"/>
                      <a:pt x="1373586" y="59378"/>
                    </a:cubicBezTo>
                    <a:lnTo>
                      <a:pt x="1373586" y="753422"/>
                    </a:lnTo>
                    <a:cubicBezTo>
                      <a:pt x="1373586" y="769170"/>
                      <a:pt x="1367330" y="784273"/>
                      <a:pt x="1356194" y="795409"/>
                    </a:cubicBezTo>
                    <a:cubicBezTo>
                      <a:pt x="1345059" y="806544"/>
                      <a:pt x="1329956" y="812800"/>
                      <a:pt x="1314208" y="812800"/>
                    </a:cubicBezTo>
                    <a:lnTo>
                      <a:pt x="59378" y="812800"/>
                    </a:lnTo>
                    <a:cubicBezTo>
                      <a:pt x="26584" y="812800"/>
                      <a:pt x="0" y="786215"/>
                      <a:pt x="0" y="753422"/>
                    </a:cubicBezTo>
                    <a:lnTo>
                      <a:pt x="0" y="59378"/>
                    </a:lnTo>
                    <a:cubicBezTo>
                      <a:pt x="0" y="26584"/>
                      <a:pt x="26584" y="0"/>
                      <a:pt x="5937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014F86"/>
                </a:solidFill>
                <a:prstDash val="lgDash"/>
                <a:round/>
              </a:ln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373586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  <a:r>
                  <a:rPr lang="en-US" sz="1900" b="1">
                    <a:solidFill>
                      <a:srgbClr val="FFFFFF"/>
                    </a:solidFill>
                    <a:latin typeface="Noto Sans Bold"/>
                    <a:ea typeface="Noto Sans Bold"/>
                    <a:cs typeface="Noto Sans Bold"/>
                    <a:sym typeface="Noto Sans Bold"/>
                  </a:rPr>
                  <a:t>TSCTÁC </a:t>
                </a:r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420207" y="317239"/>
              <a:ext cx="6113364" cy="3480322"/>
              <a:chOff x="0" y="0"/>
              <a:chExt cx="1207578" cy="687471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207578" cy="687471"/>
              </a:xfrm>
              <a:custGeom>
                <a:avLst/>
                <a:gdLst/>
                <a:ahLst/>
                <a:cxnLst/>
                <a:rect l="l" t="t" r="r" b="b"/>
                <a:pathLst>
                  <a:path w="1207578" h="687471">
                    <a:moveTo>
                      <a:pt x="86115" y="0"/>
                    </a:moveTo>
                    <a:lnTo>
                      <a:pt x="1121463" y="0"/>
                    </a:lnTo>
                    <a:cubicBezTo>
                      <a:pt x="1169023" y="0"/>
                      <a:pt x="1207578" y="38555"/>
                      <a:pt x="1207578" y="86115"/>
                    </a:cubicBezTo>
                    <a:lnTo>
                      <a:pt x="1207578" y="601356"/>
                    </a:lnTo>
                    <a:cubicBezTo>
                      <a:pt x="1207578" y="648916"/>
                      <a:pt x="1169023" y="687471"/>
                      <a:pt x="1121463" y="687471"/>
                    </a:cubicBezTo>
                    <a:lnTo>
                      <a:pt x="86115" y="687471"/>
                    </a:lnTo>
                    <a:cubicBezTo>
                      <a:pt x="38555" y="687471"/>
                      <a:pt x="0" y="648916"/>
                      <a:pt x="0" y="601356"/>
                    </a:cubicBezTo>
                    <a:lnTo>
                      <a:pt x="0" y="86115"/>
                    </a:lnTo>
                    <a:cubicBezTo>
                      <a:pt x="0" y="38555"/>
                      <a:pt x="38555" y="0"/>
                      <a:pt x="8611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57150"/>
                <a:ext cx="1207578" cy="74462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00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Tác động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00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Nỗ lực triển khai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00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Rủi ro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00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Phù hợp chiến lược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000000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Chi phí</a:t>
                </a:r>
              </a:p>
            </p:txBody>
          </p:sp>
        </p:grpSp>
      </p:grpSp>
      <p:grpSp>
        <p:nvGrpSpPr>
          <p:cNvPr id="17" name="Group 17"/>
          <p:cNvGrpSpPr/>
          <p:nvPr/>
        </p:nvGrpSpPr>
        <p:grpSpPr>
          <a:xfrm>
            <a:off x="2623586" y="6909990"/>
            <a:ext cx="4003355" cy="1257195"/>
            <a:chOff x="0" y="0"/>
            <a:chExt cx="1054381" cy="33111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54381" cy="331113"/>
            </a:xfrm>
            <a:custGeom>
              <a:avLst/>
              <a:gdLst/>
              <a:ahLst/>
              <a:cxnLst/>
              <a:rect l="l" t="t" r="r" b="b"/>
              <a:pathLst>
                <a:path w="1054381" h="331113">
                  <a:moveTo>
                    <a:pt x="98627" y="0"/>
                  </a:moveTo>
                  <a:lnTo>
                    <a:pt x="955755" y="0"/>
                  </a:lnTo>
                  <a:cubicBezTo>
                    <a:pt x="1010225" y="0"/>
                    <a:pt x="1054381" y="44157"/>
                    <a:pt x="1054381" y="98627"/>
                  </a:cubicBezTo>
                  <a:lnTo>
                    <a:pt x="1054381" y="232486"/>
                  </a:lnTo>
                  <a:cubicBezTo>
                    <a:pt x="1054381" y="286956"/>
                    <a:pt x="1010225" y="331113"/>
                    <a:pt x="955755" y="331113"/>
                  </a:cubicBezTo>
                  <a:lnTo>
                    <a:pt x="98627" y="331113"/>
                  </a:lnTo>
                  <a:cubicBezTo>
                    <a:pt x="72469" y="331113"/>
                    <a:pt x="47383" y="320722"/>
                    <a:pt x="28887" y="302226"/>
                  </a:cubicBezTo>
                  <a:cubicBezTo>
                    <a:pt x="10391" y="283730"/>
                    <a:pt x="0" y="258644"/>
                    <a:pt x="0" y="232486"/>
                  </a:cubicBezTo>
                  <a:lnTo>
                    <a:pt x="0" y="98627"/>
                  </a:lnTo>
                  <a:cubicBezTo>
                    <a:pt x="0" y="44157"/>
                    <a:pt x="44157" y="0"/>
                    <a:pt x="98627" y="0"/>
                  </a:cubicBezTo>
                  <a:close/>
                </a:path>
              </a:pathLst>
            </a:custGeom>
            <a:solidFill>
              <a:srgbClr val="01497C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1054381" cy="3882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AI Realtime Stock 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&amp; Price Alert</a:t>
              </a:r>
            </a:p>
          </p:txBody>
        </p:sp>
      </p:grpSp>
      <p:sp>
        <p:nvSpPr>
          <p:cNvPr id="20" name="Freeform 20"/>
          <p:cNvSpPr/>
          <p:nvPr/>
        </p:nvSpPr>
        <p:spPr>
          <a:xfrm>
            <a:off x="8281843" y="1004226"/>
            <a:ext cx="8409524" cy="8531225"/>
          </a:xfrm>
          <a:custGeom>
            <a:avLst/>
            <a:gdLst/>
            <a:ahLst/>
            <a:cxnLst/>
            <a:rect l="l" t="t" r="r" b="b"/>
            <a:pathLst>
              <a:path w="8409524" h="8531225">
                <a:moveTo>
                  <a:pt x="0" y="0"/>
                </a:moveTo>
                <a:lnTo>
                  <a:pt x="8409524" y="0"/>
                </a:lnTo>
                <a:lnTo>
                  <a:pt x="8409524" y="8531225"/>
                </a:lnTo>
                <a:lnTo>
                  <a:pt x="0" y="8531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4203602" y="5739374"/>
            <a:ext cx="984198" cy="984198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706696" y="1408984"/>
            <a:ext cx="1837134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5 TIÊU CHÍ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699801" y="8867746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YÊU CẦU 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KINH DOANH</a:t>
            </a:r>
          </a:p>
        </p:txBody>
      </p:sp>
      <p:sp>
        <p:nvSpPr>
          <p:cNvPr id="9" name="AutoShape 9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12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04145" y="4934268"/>
            <a:ext cx="443543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BUSINESS REQUIREMENT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059E3E0-5F17-0D34-AB55-53B0181C4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799" y="1216638"/>
            <a:ext cx="12405420" cy="8518288"/>
          </a:xfrm>
          <a:prstGeom prst="rect">
            <a:avLst/>
          </a:prstGeom>
        </p:spPr>
      </p:pic>
      <p:grpSp>
        <p:nvGrpSpPr>
          <p:cNvPr id="22" name="Group 2">
            <a:extLst>
              <a:ext uri="{FF2B5EF4-FFF2-40B4-BE49-F238E27FC236}">
                <a16:creationId xmlns:a16="http://schemas.microsoft.com/office/drawing/2014/main" id="{9AD9378A-853A-14D0-2C32-9ED8DB50A3B2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FF502CD9-4374-C780-0354-F6CD565C1A46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309EE583-54B1-7BD5-EC19-9089B11B8E69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5">
            <a:extLst>
              <a:ext uri="{FF2B5EF4-FFF2-40B4-BE49-F238E27FC236}">
                <a16:creationId xmlns:a16="http://schemas.microsoft.com/office/drawing/2014/main" id="{48090CDB-71BD-15F8-A5CC-F4EDAE768C3D}"/>
              </a:ext>
            </a:extLst>
          </p:cNvPr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D792185-4885-D879-BB23-49C8A8610997}"/>
                </a:ext>
              </a:extLst>
            </p:cNvPr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805BC144-A3E6-CFE9-89C4-D5D5ACE4DB8F}"/>
                </a:ext>
              </a:extLst>
            </p:cNvPr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28" name="TextBox 24">
            <a:extLst>
              <a:ext uri="{FF2B5EF4-FFF2-40B4-BE49-F238E27FC236}">
                <a16:creationId xmlns:a16="http://schemas.microsoft.com/office/drawing/2014/main" id="{C1C75652-9621-65AA-9EDC-576450DDDAF8}"/>
              </a:ext>
            </a:extLst>
          </p:cNvPr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9" name="TextBox 25">
            <a:extLst>
              <a:ext uri="{FF2B5EF4-FFF2-40B4-BE49-F238E27FC236}">
                <a16:creationId xmlns:a16="http://schemas.microsoft.com/office/drawing/2014/main" id="{3474D628-5D3A-48BE-FD98-C32F016B22F4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45C7BE13-C834-BF2D-F0BA-E0D5256F46C6}"/>
              </a:ext>
            </a:extLst>
          </p:cNvPr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1" name="TextBox 27">
            <a:extLst>
              <a:ext uri="{FF2B5EF4-FFF2-40B4-BE49-F238E27FC236}">
                <a16:creationId xmlns:a16="http://schemas.microsoft.com/office/drawing/2014/main" id="{1B019F42-AF17-B514-7ABE-87E9351C622B}"/>
              </a:ext>
            </a:extLst>
          </p:cNvPr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2" name="TextBox 28">
            <a:extLst>
              <a:ext uri="{FF2B5EF4-FFF2-40B4-BE49-F238E27FC236}">
                <a16:creationId xmlns:a16="http://schemas.microsoft.com/office/drawing/2014/main" id="{6FD1A9FC-CF56-67F4-1FD3-60719E39F134}"/>
              </a:ext>
            </a:extLst>
          </p:cNvPr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699801" y="8941432"/>
            <a:ext cx="308907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YÊU CẦU CHỨC NĂNG </a:t>
            </a:r>
          </a:p>
        </p:txBody>
      </p:sp>
      <p:sp>
        <p:nvSpPr>
          <p:cNvPr id="9" name="AutoShape 9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13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707562" y="1180313"/>
            <a:ext cx="487287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FUNCTIONAL REQUIREMENT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433852A-6847-B950-A22B-108124E9E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250" y="1819607"/>
            <a:ext cx="16460777" cy="7026313"/>
          </a:xfrm>
          <a:prstGeom prst="rect">
            <a:avLst/>
          </a:prstGeom>
        </p:spPr>
      </p:pic>
      <p:grpSp>
        <p:nvGrpSpPr>
          <p:cNvPr id="22" name="Group 2">
            <a:extLst>
              <a:ext uri="{FF2B5EF4-FFF2-40B4-BE49-F238E27FC236}">
                <a16:creationId xmlns:a16="http://schemas.microsoft.com/office/drawing/2014/main" id="{5A9E9E17-0EFC-AAE8-6C0C-EF7728B31710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00279E54-8870-AF31-EBCA-FFF49C9BE3A2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A3026327-13E7-C3D9-D994-BB2E051C957C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5">
            <a:extLst>
              <a:ext uri="{FF2B5EF4-FFF2-40B4-BE49-F238E27FC236}">
                <a16:creationId xmlns:a16="http://schemas.microsoft.com/office/drawing/2014/main" id="{20E08CA8-2228-A710-7697-D27FD9FC96A3}"/>
              </a:ext>
            </a:extLst>
          </p:cNvPr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AB7701CE-D7D5-39FB-E4A7-98B67D96B993}"/>
                </a:ext>
              </a:extLst>
            </p:cNvPr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F10676FB-C107-2DBF-6258-7DD1CFA377EE}"/>
                </a:ext>
              </a:extLst>
            </p:cNvPr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28" name="TextBox 24">
            <a:extLst>
              <a:ext uri="{FF2B5EF4-FFF2-40B4-BE49-F238E27FC236}">
                <a16:creationId xmlns:a16="http://schemas.microsoft.com/office/drawing/2014/main" id="{7A53A7B1-0CCD-8A86-7479-41853F83C436}"/>
              </a:ext>
            </a:extLst>
          </p:cNvPr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9" name="TextBox 25">
            <a:extLst>
              <a:ext uri="{FF2B5EF4-FFF2-40B4-BE49-F238E27FC236}">
                <a16:creationId xmlns:a16="http://schemas.microsoft.com/office/drawing/2014/main" id="{D7B76D99-99AD-C003-AE99-07932932EAFD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52E1E899-612B-874C-2357-5A0E8DD99FD4}"/>
              </a:ext>
            </a:extLst>
          </p:cNvPr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1" name="TextBox 27">
            <a:extLst>
              <a:ext uri="{FF2B5EF4-FFF2-40B4-BE49-F238E27FC236}">
                <a16:creationId xmlns:a16="http://schemas.microsoft.com/office/drawing/2014/main" id="{0846B2BA-72E6-3B34-B927-9A687B502641}"/>
              </a:ext>
            </a:extLst>
          </p:cNvPr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2" name="TextBox 28">
            <a:extLst>
              <a:ext uri="{FF2B5EF4-FFF2-40B4-BE49-F238E27FC236}">
                <a16:creationId xmlns:a16="http://schemas.microsoft.com/office/drawing/2014/main" id="{D3A1005F-88AC-069A-7DC8-EF960CCDD83B}"/>
              </a:ext>
            </a:extLst>
          </p:cNvPr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699801" y="8941432"/>
            <a:ext cx="5295470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YÊU CẦU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PHI CHỨC NĂNG</a:t>
            </a:r>
          </a:p>
        </p:txBody>
      </p:sp>
      <p:sp>
        <p:nvSpPr>
          <p:cNvPr id="9" name="AutoShape 9"/>
          <p:cNvSpPr/>
          <p:nvPr/>
        </p:nvSpPr>
        <p:spPr>
          <a:xfrm>
            <a:off x="6088687" y="9886109"/>
            <a:ext cx="12199313" cy="292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14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331208" y="1577495"/>
            <a:ext cx="562558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NONFUNCTIONAL REQUIREMENT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9F03511-0AD3-5D8A-86BE-78AFADA5F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371290"/>
            <a:ext cx="15773400" cy="6416591"/>
          </a:xfrm>
          <a:prstGeom prst="rect">
            <a:avLst/>
          </a:prstGeom>
        </p:spPr>
      </p:pic>
      <p:grpSp>
        <p:nvGrpSpPr>
          <p:cNvPr id="33" name="Group 2">
            <a:extLst>
              <a:ext uri="{FF2B5EF4-FFF2-40B4-BE49-F238E27FC236}">
                <a16:creationId xmlns:a16="http://schemas.microsoft.com/office/drawing/2014/main" id="{3A3DE9DC-4B37-0F5B-77D1-24884BCD54B4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4" name="Freeform 3">
              <a:extLst>
                <a:ext uri="{FF2B5EF4-FFF2-40B4-BE49-F238E27FC236}">
                  <a16:creationId xmlns:a16="http://schemas.microsoft.com/office/drawing/2014/main" id="{73C805F1-AD63-87F0-CD11-88592328BCF3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35" name="TextBox 4">
              <a:extLst>
                <a:ext uri="{FF2B5EF4-FFF2-40B4-BE49-F238E27FC236}">
                  <a16:creationId xmlns:a16="http://schemas.microsoft.com/office/drawing/2014/main" id="{E6C85A5F-DB14-3751-6E09-D38819C726D0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5">
            <a:extLst>
              <a:ext uri="{FF2B5EF4-FFF2-40B4-BE49-F238E27FC236}">
                <a16:creationId xmlns:a16="http://schemas.microsoft.com/office/drawing/2014/main" id="{F4FFB336-AFAB-083A-ECCF-F711998E1049}"/>
              </a:ext>
            </a:extLst>
          </p:cNvPr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DC7F43A3-7B40-967C-6E15-EF01E3E6768C}"/>
                </a:ext>
              </a:extLst>
            </p:cNvPr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8" name="TextBox 7">
              <a:extLst>
                <a:ext uri="{FF2B5EF4-FFF2-40B4-BE49-F238E27FC236}">
                  <a16:creationId xmlns:a16="http://schemas.microsoft.com/office/drawing/2014/main" id="{74418CFE-4F3F-C4C0-5BD5-0753E86D2AD8}"/>
                </a:ext>
              </a:extLst>
            </p:cNvPr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9" name="TextBox 24">
            <a:extLst>
              <a:ext uri="{FF2B5EF4-FFF2-40B4-BE49-F238E27FC236}">
                <a16:creationId xmlns:a16="http://schemas.microsoft.com/office/drawing/2014/main" id="{30EE81F5-83F2-DFD9-9CBA-AA22BF30A028}"/>
              </a:ext>
            </a:extLst>
          </p:cNvPr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40" name="TextBox 25">
            <a:extLst>
              <a:ext uri="{FF2B5EF4-FFF2-40B4-BE49-F238E27FC236}">
                <a16:creationId xmlns:a16="http://schemas.microsoft.com/office/drawing/2014/main" id="{36A03BEE-4EFC-70BF-2B3C-CE594E8C7F93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41" name="TextBox 26">
            <a:extLst>
              <a:ext uri="{FF2B5EF4-FFF2-40B4-BE49-F238E27FC236}">
                <a16:creationId xmlns:a16="http://schemas.microsoft.com/office/drawing/2014/main" id="{63B992A3-E7A5-29ED-8A73-26D6F5B6ABBE}"/>
              </a:ext>
            </a:extLst>
          </p:cNvPr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42" name="TextBox 27">
            <a:extLst>
              <a:ext uri="{FF2B5EF4-FFF2-40B4-BE49-F238E27FC236}">
                <a16:creationId xmlns:a16="http://schemas.microsoft.com/office/drawing/2014/main" id="{34BCD10C-B343-08AF-ADF1-085F9AD0065A}"/>
              </a:ext>
            </a:extLst>
          </p:cNvPr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43" name="TextBox 28">
            <a:extLst>
              <a:ext uri="{FF2B5EF4-FFF2-40B4-BE49-F238E27FC236}">
                <a16:creationId xmlns:a16="http://schemas.microsoft.com/office/drawing/2014/main" id="{3072120A-3C81-51EE-9D42-327D5142824B}"/>
              </a:ext>
            </a:extLst>
          </p:cNvPr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761970" y="8941432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CHỈ SỐ ĐÁNH GIÁ THÀNH CÔNG</a:t>
            </a:r>
          </a:p>
        </p:txBody>
      </p:sp>
      <p:sp>
        <p:nvSpPr>
          <p:cNvPr id="9" name="AutoShape 9"/>
          <p:cNvSpPr/>
          <p:nvPr/>
        </p:nvSpPr>
        <p:spPr>
          <a:xfrm>
            <a:off x="4850729" y="9612057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36082" y="8480531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537122" y="9332165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15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701995" y="1329307"/>
            <a:ext cx="5116413" cy="6731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SUCCESS METRICS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A4668DB-0115-6575-8F65-84DB40BE8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198320"/>
            <a:ext cx="15152889" cy="6743112"/>
          </a:xfrm>
          <a:prstGeom prst="rect">
            <a:avLst/>
          </a:prstGeom>
        </p:spPr>
      </p:pic>
      <p:grpSp>
        <p:nvGrpSpPr>
          <p:cNvPr id="22" name="Group 2">
            <a:extLst>
              <a:ext uri="{FF2B5EF4-FFF2-40B4-BE49-F238E27FC236}">
                <a16:creationId xmlns:a16="http://schemas.microsoft.com/office/drawing/2014/main" id="{2FDD90F3-9AC3-42E0-E65D-406F4931F908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F0E061AF-1CA9-1692-A99D-DF48659ABB8B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D4686144-6F36-F5C4-B0FA-1F10D9A9244B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5">
            <a:extLst>
              <a:ext uri="{FF2B5EF4-FFF2-40B4-BE49-F238E27FC236}">
                <a16:creationId xmlns:a16="http://schemas.microsoft.com/office/drawing/2014/main" id="{7AD8ABCC-6F85-5888-193B-A8EA0DEA6D2B}"/>
              </a:ext>
            </a:extLst>
          </p:cNvPr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851C6D57-1D8B-237D-BD27-BA8C862EEC16}"/>
                </a:ext>
              </a:extLst>
            </p:cNvPr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7472A9FD-3467-ADEE-0366-879D416D8B76}"/>
                </a:ext>
              </a:extLst>
            </p:cNvPr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28" name="TextBox 24">
            <a:extLst>
              <a:ext uri="{FF2B5EF4-FFF2-40B4-BE49-F238E27FC236}">
                <a16:creationId xmlns:a16="http://schemas.microsoft.com/office/drawing/2014/main" id="{11ADBA1F-3EA9-6CCC-B10C-82C7DE643892}"/>
              </a:ext>
            </a:extLst>
          </p:cNvPr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9" name="TextBox 25">
            <a:extLst>
              <a:ext uri="{FF2B5EF4-FFF2-40B4-BE49-F238E27FC236}">
                <a16:creationId xmlns:a16="http://schemas.microsoft.com/office/drawing/2014/main" id="{0B305C1C-9486-2E55-1533-DF5A2DBDE894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0" name="TextBox 26">
            <a:extLst>
              <a:ext uri="{FF2B5EF4-FFF2-40B4-BE49-F238E27FC236}">
                <a16:creationId xmlns:a16="http://schemas.microsoft.com/office/drawing/2014/main" id="{0280D603-9FD5-88CB-E36B-0D39982BA352}"/>
              </a:ext>
            </a:extLst>
          </p:cNvPr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1" name="TextBox 27">
            <a:extLst>
              <a:ext uri="{FF2B5EF4-FFF2-40B4-BE49-F238E27FC236}">
                <a16:creationId xmlns:a16="http://schemas.microsoft.com/office/drawing/2014/main" id="{E2BD48AE-34E8-DCD4-D743-C3858B0BA435}"/>
              </a:ext>
            </a:extLst>
          </p:cNvPr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2" name="TextBox 28">
            <a:extLst>
              <a:ext uri="{FF2B5EF4-FFF2-40B4-BE49-F238E27FC236}">
                <a16:creationId xmlns:a16="http://schemas.microsoft.com/office/drawing/2014/main" id="{DD60FAB5-9BE4-0F59-099C-F40981A614CE}"/>
              </a:ext>
            </a:extLst>
          </p:cNvPr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8"/>
          <p:cNvSpPr/>
          <p:nvPr/>
        </p:nvSpPr>
        <p:spPr>
          <a:xfrm>
            <a:off x="4850729" y="9612057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7537122" y="9332165"/>
            <a:ext cx="553944" cy="55394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16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7899068" y="1447910"/>
            <a:ext cx="2580916" cy="6607587"/>
          </a:xfrm>
          <a:custGeom>
            <a:avLst/>
            <a:gdLst/>
            <a:ahLst/>
            <a:cxnLst/>
            <a:rect l="l" t="t" r="r" b="b"/>
            <a:pathLst>
              <a:path w="2580916" h="6607587">
                <a:moveTo>
                  <a:pt x="0" y="0"/>
                </a:moveTo>
                <a:lnTo>
                  <a:pt x="2580917" y="0"/>
                </a:lnTo>
                <a:lnTo>
                  <a:pt x="2580917" y="6607587"/>
                </a:lnTo>
                <a:lnTo>
                  <a:pt x="0" y="6607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85" r="-4114" b="-1624"/>
            </a:stretch>
          </a:blipFill>
          <a:ln w="47625" cap="sq">
            <a:solidFill>
              <a:srgbClr val="01497C"/>
            </a:solidFill>
            <a:prstDash val="solid"/>
            <a:miter/>
          </a:ln>
        </p:spPr>
      </p:sp>
      <p:sp>
        <p:nvSpPr>
          <p:cNvPr id="13" name="Freeform 13"/>
          <p:cNvSpPr/>
          <p:nvPr/>
        </p:nvSpPr>
        <p:spPr>
          <a:xfrm>
            <a:off x="1866106" y="1593546"/>
            <a:ext cx="2883083" cy="6356958"/>
          </a:xfrm>
          <a:custGeom>
            <a:avLst/>
            <a:gdLst/>
            <a:ahLst/>
            <a:cxnLst/>
            <a:rect l="l" t="t" r="r" b="b"/>
            <a:pathLst>
              <a:path w="2883083" h="6356958">
                <a:moveTo>
                  <a:pt x="0" y="0"/>
                </a:moveTo>
                <a:lnTo>
                  <a:pt x="2883084" y="0"/>
                </a:lnTo>
                <a:lnTo>
                  <a:pt x="2883084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66" r="-3847"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14" name="Freeform 14"/>
          <p:cNvSpPr/>
          <p:nvPr/>
        </p:nvSpPr>
        <p:spPr>
          <a:xfrm>
            <a:off x="14065279" y="1698539"/>
            <a:ext cx="2455375" cy="6356958"/>
          </a:xfrm>
          <a:custGeom>
            <a:avLst/>
            <a:gdLst/>
            <a:ahLst/>
            <a:cxnLst/>
            <a:rect l="l" t="t" r="r" b="b"/>
            <a:pathLst>
              <a:path w="2455375" h="6356958">
                <a:moveTo>
                  <a:pt x="0" y="0"/>
                </a:moveTo>
                <a:lnTo>
                  <a:pt x="2455375" y="0"/>
                </a:lnTo>
                <a:lnTo>
                  <a:pt x="245537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15" name="TextBox 15"/>
          <p:cNvSpPr txBox="1"/>
          <p:nvPr/>
        </p:nvSpPr>
        <p:spPr>
          <a:xfrm>
            <a:off x="1746661" y="9213142"/>
            <a:ext cx="3088759" cy="621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PROTOTYPE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773" y="8292480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33207" y="8179104"/>
            <a:ext cx="413892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Giao diện Dashboard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44670" y="8179104"/>
            <a:ext cx="378593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Giao diện Sản phẩm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234471" y="8270357"/>
            <a:ext cx="4114394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Giao diện Thông báo</a:t>
            </a:r>
          </a:p>
        </p:txBody>
      </p:sp>
      <p:grpSp>
        <p:nvGrpSpPr>
          <p:cNvPr id="25" name="Group 2">
            <a:extLst>
              <a:ext uri="{FF2B5EF4-FFF2-40B4-BE49-F238E27FC236}">
                <a16:creationId xmlns:a16="http://schemas.microsoft.com/office/drawing/2014/main" id="{74984BB2-278A-B943-89D1-AAC3EC6003CB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6" name="Freeform 3">
              <a:extLst>
                <a:ext uri="{FF2B5EF4-FFF2-40B4-BE49-F238E27FC236}">
                  <a16:creationId xmlns:a16="http://schemas.microsoft.com/office/drawing/2014/main" id="{66D3725B-E17E-7A0B-E23F-A992BD7549AE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7" name="TextBox 4">
              <a:extLst>
                <a:ext uri="{FF2B5EF4-FFF2-40B4-BE49-F238E27FC236}">
                  <a16:creationId xmlns:a16="http://schemas.microsoft.com/office/drawing/2014/main" id="{AE1157C5-473C-7D06-AC25-4688C7BE1C64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5">
            <a:extLst>
              <a:ext uri="{FF2B5EF4-FFF2-40B4-BE49-F238E27FC236}">
                <a16:creationId xmlns:a16="http://schemas.microsoft.com/office/drawing/2014/main" id="{9A6F597B-8080-AD97-94CF-A650C11DF263}"/>
              </a:ext>
            </a:extLst>
          </p:cNvPr>
          <p:cNvGrpSpPr/>
          <p:nvPr/>
        </p:nvGrpSpPr>
        <p:grpSpPr>
          <a:xfrm>
            <a:off x="6995271" y="0"/>
            <a:ext cx="4684736" cy="894154"/>
            <a:chOff x="0" y="0"/>
            <a:chExt cx="1233840" cy="235497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C7648CE-23AE-E7D3-1B23-457143D78E31}"/>
                </a:ext>
              </a:extLst>
            </p:cNvPr>
            <p:cNvSpPr/>
            <p:nvPr/>
          </p:nvSpPr>
          <p:spPr>
            <a:xfrm>
              <a:off x="0" y="0"/>
              <a:ext cx="1233840" cy="235497"/>
            </a:xfrm>
            <a:custGeom>
              <a:avLst/>
              <a:gdLst/>
              <a:ahLst/>
              <a:cxnLst/>
              <a:rect l="l" t="t" r="r" b="b"/>
              <a:pathLst>
                <a:path w="1233840" h="235497">
                  <a:moveTo>
                    <a:pt x="0" y="0"/>
                  </a:moveTo>
                  <a:lnTo>
                    <a:pt x="1233840" y="0"/>
                  </a:lnTo>
                  <a:lnTo>
                    <a:pt x="123384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id="{7263D751-1BB8-6726-3D20-DA789271D235}"/>
                </a:ext>
              </a:extLst>
            </p:cNvPr>
            <p:cNvSpPr txBox="1"/>
            <p:nvPr/>
          </p:nvSpPr>
          <p:spPr>
            <a:xfrm>
              <a:off x="0" y="-47625"/>
              <a:ext cx="123384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1" name="TextBox 24">
            <a:extLst>
              <a:ext uri="{FF2B5EF4-FFF2-40B4-BE49-F238E27FC236}">
                <a16:creationId xmlns:a16="http://schemas.microsoft.com/office/drawing/2014/main" id="{85BA1143-4595-183C-4587-289B69D5BCEF}"/>
              </a:ext>
            </a:extLst>
          </p:cNvPr>
          <p:cNvSpPr txBox="1"/>
          <p:nvPr/>
        </p:nvSpPr>
        <p:spPr>
          <a:xfrm>
            <a:off x="196934" y="252154"/>
            <a:ext cx="3284910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32" name="TextBox 25">
            <a:extLst>
              <a:ext uri="{FF2B5EF4-FFF2-40B4-BE49-F238E27FC236}">
                <a16:creationId xmlns:a16="http://schemas.microsoft.com/office/drawing/2014/main" id="{7A31E60E-5BF6-AFC5-8876-FC9E83583109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3" name="TextBox 26">
            <a:extLst>
              <a:ext uri="{FF2B5EF4-FFF2-40B4-BE49-F238E27FC236}">
                <a16:creationId xmlns:a16="http://schemas.microsoft.com/office/drawing/2014/main" id="{92B9368F-812D-DDA0-87D2-08A5C2DB0AC0}"/>
              </a:ext>
            </a:extLst>
          </p:cNvPr>
          <p:cNvSpPr txBox="1"/>
          <p:nvPr/>
        </p:nvSpPr>
        <p:spPr>
          <a:xfrm>
            <a:off x="7176373" y="252154"/>
            <a:ext cx="4503634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4" name="TextBox 27">
            <a:extLst>
              <a:ext uri="{FF2B5EF4-FFF2-40B4-BE49-F238E27FC236}">
                <a16:creationId xmlns:a16="http://schemas.microsoft.com/office/drawing/2014/main" id="{61FDE0E9-843B-0F37-5A04-44CF4C0ABC49}"/>
              </a:ext>
            </a:extLst>
          </p:cNvPr>
          <p:cNvSpPr txBox="1"/>
          <p:nvPr/>
        </p:nvSpPr>
        <p:spPr>
          <a:xfrm>
            <a:off x="12082758" y="252154"/>
            <a:ext cx="26238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5" name="TextBox 28">
            <a:extLst>
              <a:ext uri="{FF2B5EF4-FFF2-40B4-BE49-F238E27FC236}">
                <a16:creationId xmlns:a16="http://schemas.microsoft.com/office/drawing/2014/main" id="{215531E0-0985-AAC0-6BB2-6FFC9CE7C413}"/>
              </a:ext>
            </a:extLst>
          </p:cNvPr>
          <p:cNvSpPr txBox="1"/>
          <p:nvPr/>
        </p:nvSpPr>
        <p:spPr>
          <a:xfrm>
            <a:off x="15291668" y="85465"/>
            <a:ext cx="2932794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755625" y="-14265"/>
            <a:ext cx="3181248" cy="894154"/>
            <a:chOff x="0" y="0"/>
            <a:chExt cx="837860" cy="2354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7860" cy="235497"/>
            </a:xfrm>
            <a:custGeom>
              <a:avLst/>
              <a:gdLst/>
              <a:ahLst/>
              <a:cxnLst/>
              <a:rect l="l" t="t" r="r" b="b"/>
              <a:pathLst>
                <a:path w="837860" h="235497">
                  <a:moveTo>
                    <a:pt x="0" y="0"/>
                  </a:moveTo>
                  <a:lnTo>
                    <a:pt x="837860" y="0"/>
                  </a:lnTo>
                  <a:lnTo>
                    <a:pt x="83786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3786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67840" y="8721539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 TRẬN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RASCI</a:t>
            </a:r>
          </a:p>
        </p:txBody>
      </p:sp>
      <p:sp>
        <p:nvSpPr>
          <p:cNvPr id="9" name="AutoShape 9"/>
          <p:cNvSpPr/>
          <p:nvPr/>
        </p:nvSpPr>
        <p:spPr>
          <a:xfrm>
            <a:off x="4992586" y="9716222"/>
            <a:ext cx="13098480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10" name="Object 10"/>
          <p:cNvGraphicFramePr/>
          <p:nvPr>
            <p:extLst>
              <p:ext uri="{D42A27DB-BD31-4B8C-83A1-F6EECF244321}">
                <p14:modId xmlns:p14="http://schemas.microsoft.com/office/powerpoint/2010/main" val="2660214953"/>
              </p:ext>
            </p:extLst>
          </p:nvPr>
        </p:nvGraphicFramePr>
        <p:xfrm>
          <a:off x="5324035" y="316949"/>
          <a:ext cx="20888765" cy="100556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8275300" imgH="11277600" progId="Excel.Sheet.12">
                  <p:embed/>
                </p:oleObj>
              </mc:Choice>
              <mc:Fallback>
                <p:oleObj name="Worksheet" r:id="rId2" imgW="18275300" imgH="11277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24035" y="316949"/>
                        <a:ext cx="20888765" cy="100556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1"/>
          <p:cNvSpPr txBox="1"/>
          <p:nvPr/>
        </p:nvSpPr>
        <p:spPr>
          <a:xfrm>
            <a:off x="196934" y="252154"/>
            <a:ext cx="3154193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76373" y="252154"/>
            <a:ext cx="4579248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082758" y="252154"/>
            <a:ext cx="27000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291668" y="85465"/>
            <a:ext cx="3193262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6934" y="8096465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04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525516" y="9436331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17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77783" y="3735383"/>
            <a:ext cx="5465745" cy="3589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PO 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chịu trách nhiệm phê duyệt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BA 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chịu trách nhiệm thu thập và phân tích yêu cầu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Dev Team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và </a:t>
            </a: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QA 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tập trung vào kỹ thuật và kiểm thử.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Sales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và </a:t>
            </a: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Customer Support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tham vấn và hỗ trợ,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End Users</a:t>
            </a:r>
            <a:r>
              <a:rPr lang="en-US" sz="22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được thông báo và tham gia đào tạo/UAT.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511823" y="3376817"/>
            <a:ext cx="6043711" cy="4209752"/>
            <a:chOff x="0" y="-38100"/>
            <a:chExt cx="1591759" cy="110874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91759" cy="1070641"/>
            </a:xfrm>
            <a:custGeom>
              <a:avLst/>
              <a:gdLst/>
              <a:ahLst/>
              <a:cxnLst/>
              <a:rect l="l" t="t" r="r" b="b"/>
              <a:pathLst>
                <a:path w="1591759" h="1070641">
                  <a:moveTo>
                    <a:pt x="51240" y="0"/>
                  </a:moveTo>
                  <a:lnTo>
                    <a:pt x="1540520" y="0"/>
                  </a:lnTo>
                  <a:cubicBezTo>
                    <a:pt x="1568818" y="0"/>
                    <a:pt x="1591759" y="22941"/>
                    <a:pt x="1591759" y="51240"/>
                  </a:cubicBezTo>
                  <a:lnTo>
                    <a:pt x="1591759" y="1019402"/>
                  </a:lnTo>
                  <a:cubicBezTo>
                    <a:pt x="1591759" y="1032991"/>
                    <a:pt x="1586361" y="1046024"/>
                    <a:pt x="1576752" y="1055634"/>
                  </a:cubicBezTo>
                  <a:cubicBezTo>
                    <a:pt x="1567142" y="1065243"/>
                    <a:pt x="1554109" y="1070641"/>
                    <a:pt x="1540520" y="1070641"/>
                  </a:cubicBezTo>
                  <a:lnTo>
                    <a:pt x="51240" y="1070641"/>
                  </a:lnTo>
                  <a:cubicBezTo>
                    <a:pt x="37650" y="1070641"/>
                    <a:pt x="24617" y="1065243"/>
                    <a:pt x="15008" y="1055634"/>
                  </a:cubicBezTo>
                  <a:cubicBezTo>
                    <a:pt x="5398" y="1046024"/>
                    <a:pt x="0" y="1032991"/>
                    <a:pt x="0" y="1019402"/>
                  </a:cubicBezTo>
                  <a:lnTo>
                    <a:pt x="0" y="51240"/>
                  </a:lnTo>
                  <a:cubicBezTo>
                    <a:pt x="0" y="37650"/>
                    <a:pt x="5398" y="24617"/>
                    <a:pt x="15008" y="15008"/>
                  </a:cubicBezTo>
                  <a:cubicBezTo>
                    <a:pt x="24617" y="5398"/>
                    <a:pt x="37650" y="0"/>
                    <a:pt x="5124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14F86"/>
              </a:solidFill>
              <a:prstDash val="lgDash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591759" cy="11087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722236" y="9149911"/>
            <a:ext cx="4375688" cy="612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 ĐỘNG </a:t>
            </a:r>
          </a:p>
        </p:txBody>
      </p:sp>
      <p:sp>
        <p:nvSpPr>
          <p:cNvPr id="9" name="AutoShape 9"/>
          <p:cNvSpPr/>
          <p:nvPr/>
        </p:nvSpPr>
        <p:spPr>
          <a:xfrm>
            <a:off x="5189520" y="9889029"/>
            <a:ext cx="13098480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04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18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6934" y="4827722"/>
            <a:ext cx="451862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COST &amp; BENEFIT MATRIX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933A13-1F05-48FD-27A4-CAE31B297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889591"/>
            <a:ext cx="12901545" cy="8069274"/>
          </a:xfrm>
          <a:prstGeom prst="rect">
            <a:avLst/>
          </a:prstGeom>
        </p:spPr>
      </p:pic>
      <p:grpSp>
        <p:nvGrpSpPr>
          <p:cNvPr id="22" name="Group 2">
            <a:extLst>
              <a:ext uri="{FF2B5EF4-FFF2-40B4-BE49-F238E27FC236}">
                <a16:creationId xmlns:a16="http://schemas.microsoft.com/office/drawing/2014/main" id="{B52FF790-957F-27F4-FDC6-7DDFBF821830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1A29C888-7665-85F5-95FC-0BD83838A05A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C4E2654C-DC36-7DCC-84C0-56F50BC0B3DD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5">
            <a:extLst>
              <a:ext uri="{FF2B5EF4-FFF2-40B4-BE49-F238E27FC236}">
                <a16:creationId xmlns:a16="http://schemas.microsoft.com/office/drawing/2014/main" id="{57B4B765-3FA2-1B9C-2F44-5B525F3B3B92}"/>
              </a:ext>
            </a:extLst>
          </p:cNvPr>
          <p:cNvGrpSpPr/>
          <p:nvPr/>
        </p:nvGrpSpPr>
        <p:grpSpPr>
          <a:xfrm>
            <a:off x="11755625" y="-14265"/>
            <a:ext cx="3181248" cy="894154"/>
            <a:chOff x="0" y="0"/>
            <a:chExt cx="837860" cy="235497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7468A12F-608B-6E32-042D-86E7E2CD4222}"/>
                </a:ext>
              </a:extLst>
            </p:cNvPr>
            <p:cNvSpPr/>
            <p:nvPr/>
          </p:nvSpPr>
          <p:spPr>
            <a:xfrm>
              <a:off x="0" y="0"/>
              <a:ext cx="837860" cy="235497"/>
            </a:xfrm>
            <a:custGeom>
              <a:avLst/>
              <a:gdLst/>
              <a:ahLst/>
              <a:cxnLst/>
              <a:rect l="l" t="t" r="r" b="b"/>
              <a:pathLst>
                <a:path w="837860" h="235497">
                  <a:moveTo>
                    <a:pt x="0" y="0"/>
                  </a:moveTo>
                  <a:lnTo>
                    <a:pt x="837860" y="0"/>
                  </a:lnTo>
                  <a:lnTo>
                    <a:pt x="83786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7CA24557-F539-B477-8FC3-20D7D2B0660F}"/>
                </a:ext>
              </a:extLst>
            </p:cNvPr>
            <p:cNvSpPr txBox="1"/>
            <p:nvPr/>
          </p:nvSpPr>
          <p:spPr>
            <a:xfrm>
              <a:off x="0" y="-47625"/>
              <a:ext cx="83786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28" name="TextBox 11">
            <a:extLst>
              <a:ext uri="{FF2B5EF4-FFF2-40B4-BE49-F238E27FC236}">
                <a16:creationId xmlns:a16="http://schemas.microsoft.com/office/drawing/2014/main" id="{132B4EE8-7A2A-B407-D0EB-35A70A45071D}"/>
              </a:ext>
            </a:extLst>
          </p:cNvPr>
          <p:cNvSpPr txBox="1"/>
          <p:nvPr/>
        </p:nvSpPr>
        <p:spPr>
          <a:xfrm>
            <a:off x="196934" y="252154"/>
            <a:ext cx="3154193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AF4F76DB-590B-2CB0-1369-1824F7752154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B3D9EDB3-153A-E2E0-5050-AA9AA920961A}"/>
              </a:ext>
            </a:extLst>
          </p:cNvPr>
          <p:cNvSpPr txBox="1"/>
          <p:nvPr/>
        </p:nvSpPr>
        <p:spPr>
          <a:xfrm>
            <a:off x="7176373" y="252154"/>
            <a:ext cx="4579248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1" name="TextBox 14">
            <a:extLst>
              <a:ext uri="{FF2B5EF4-FFF2-40B4-BE49-F238E27FC236}">
                <a16:creationId xmlns:a16="http://schemas.microsoft.com/office/drawing/2014/main" id="{C8146829-D493-7E8E-0C8D-EFFA8D55D9FD}"/>
              </a:ext>
            </a:extLst>
          </p:cNvPr>
          <p:cNvSpPr txBox="1"/>
          <p:nvPr/>
        </p:nvSpPr>
        <p:spPr>
          <a:xfrm>
            <a:off x="12082758" y="252154"/>
            <a:ext cx="27000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2" name="TextBox 15">
            <a:extLst>
              <a:ext uri="{FF2B5EF4-FFF2-40B4-BE49-F238E27FC236}">
                <a16:creationId xmlns:a16="http://schemas.microsoft.com/office/drawing/2014/main" id="{FAC4A089-E3BD-8206-758F-9267A7848D47}"/>
              </a:ext>
            </a:extLst>
          </p:cNvPr>
          <p:cNvSpPr txBox="1"/>
          <p:nvPr/>
        </p:nvSpPr>
        <p:spPr>
          <a:xfrm>
            <a:off x="15291668" y="85465"/>
            <a:ext cx="3193262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770890" y="8590595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RỦI RO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&amp; BIỆN PHÁP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4851590" y="9538192"/>
            <a:ext cx="13098480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96934" y="4838694"/>
            <a:ext cx="4374639" cy="1543050"/>
            <a:chOff x="0" y="0"/>
            <a:chExt cx="1152168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52168" cy="406400"/>
            </a:xfrm>
            <a:custGeom>
              <a:avLst/>
              <a:gdLst/>
              <a:ahLst/>
              <a:cxnLst/>
              <a:rect l="l" t="t" r="r" b="b"/>
              <a:pathLst>
                <a:path w="1152168" h="406400">
                  <a:moveTo>
                    <a:pt x="948968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948968" y="406400"/>
                  </a:lnTo>
                  <a:lnTo>
                    <a:pt x="1152168" y="203200"/>
                  </a:lnTo>
                  <a:lnTo>
                    <a:pt x="948968" y="0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3786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10211" lvl="1" indent="-205106" algn="l">
                <a:lnSpc>
                  <a:spcPts val="2660"/>
                </a:lnSpc>
                <a:buFont typeface="Arial"/>
                <a:buChar char="•"/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Vấn đề hiệu suất hệ thống</a:t>
              </a:r>
            </a:p>
            <a:p>
              <a:pPr marL="410211" lvl="1" indent="-205106" algn="l">
                <a:lnSpc>
                  <a:spcPts val="2660"/>
                </a:lnSpc>
                <a:buFont typeface="Arial"/>
                <a:buChar char="•"/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Sự cố spam cảnh báo</a:t>
              </a:r>
            </a:p>
            <a:p>
              <a:pPr marL="410211" lvl="1" indent="-205106" algn="l">
                <a:lnSpc>
                  <a:spcPts val="2660"/>
                </a:lnSpc>
                <a:buFont typeface="Arial"/>
                <a:buChar char="•"/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Sai lệch dữ liệu tồn kho, giá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384520" y="9258300"/>
            <a:ext cx="553944" cy="553944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19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4589688" y="2397033"/>
            <a:ext cx="13071804" cy="6426372"/>
          </a:xfrm>
          <a:custGeom>
            <a:avLst/>
            <a:gdLst/>
            <a:ahLst/>
            <a:cxnLst/>
            <a:rect l="l" t="t" r="r" b="b"/>
            <a:pathLst>
              <a:path w="13071804" h="6426372">
                <a:moveTo>
                  <a:pt x="0" y="0"/>
                </a:moveTo>
                <a:lnTo>
                  <a:pt x="13071804" y="0"/>
                </a:lnTo>
                <a:lnTo>
                  <a:pt x="13071804" y="6426372"/>
                </a:lnTo>
                <a:lnTo>
                  <a:pt x="0" y="6426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87"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96934" y="803920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35461" y="1347283"/>
            <a:ext cx="238025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RISK MATRIX</a:t>
            </a:r>
          </a:p>
        </p:txBody>
      </p:sp>
      <p:grpSp>
        <p:nvGrpSpPr>
          <p:cNvPr id="24" name="Group 2">
            <a:extLst>
              <a:ext uri="{FF2B5EF4-FFF2-40B4-BE49-F238E27FC236}">
                <a16:creationId xmlns:a16="http://schemas.microsoft.com/office/drawing/2014/main" id="{867461C8-5C9A-5461-0A85-BCD96B73CB23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478F7CF9-0BEF-6E6E-54FB-C7209EB7BA3C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BDAA329D-988B-B095-8488-B56A28BB77B4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5">
            <a:extLst>
              <a:ext uri="{FF2B5EF4-FFF2-40B4-BE49-F238E27FC236}">
                <a16:creationId xmlns:a16="http://schemas.microsoft.com/office/drawing/2014/main" id="{D0A4BD10-8091-8AE3-C63D-9028D7ABABB8}"/>
              </a:ext>
            </a:extLst>
          </p:cNvPr>
          <p:cNvGrpSpPr/>
          <p:nvPr/>
        </p:nvGrpSpPr>
        <p:grpSpPr>
          <a:xfrm>
            <a:off x="11755625" y="-14265"/>
            <a:ext cx="3181248" cy="894154"/>
            <a:chOff x="0" y="0"/>
            <a:chExt cx="837860" cy="235497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8580D53D-F58B-D594-9DA1-BDCCED6FF797}"/>
                </a:ext>
              </a:extLst>
            </p:cNvPr>
            <p:cNvSpPr/>
            <p:nvPr/>
          </p:nvSpPr>
          <p:spPr>
            <a:xfrm>
              <a:off x="0" y="0"/>
              <a:ext cx="837860" cy="235497"/>
            </a:xfrm>
            <a:custGeom>
              <a:avLst/>
              <a:gdLst/>
              <a:ahLst/>
              <a:cxnLst/>
              <a:rect l="l" t="t" r="r" b="b"/>
              <a:pathLst>
                <a:path w="837860" h="235497">
                  <a:moveTo>
                    <a:pt x="0" y="0"/>
                  </a:moveTo>
                  <a:lnTo>
                    <a:pt x="837860" y="0"/>
                  </a:lnTo>
                  <a:lnTo>
                    <a:pt x="83786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56EAC45C-D030-9BBC-135A-680644D16095}"/>
                </a:ext>
              </a:extLst>
            </p:cNvPr>
            <p:cNvSpPr txBox="1"/>
            <p:nvPr/>
          </p:nvSpPr>
          <p:spPr>
            <a:xfrm>
              <a:off x="0" y="-47625"/>
              <a:ext cx="83786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0" name="TextBox 11">
            <a:extLst>
              <a:ext uri="{FF2B5EF4-FFF2-40B4-BE49-F238E27FC236}">
                <a16:creationId xmlns:a16="http://schemas.microsoft.com/office/drawing/2014/main" id="{EB4E2909-C2ED-87F6-E313-17B447188989}"/>
              </a:ext>
            </a:extLst>
          </p:cNvPr>
          <p:cNvSpPr txBox="1"/>
          <p:nvPr/>
        </p:nvSpPr>
        <p:spPr>
          <a:xfrm>
            <a:off x="196934" y="252154"/>
            <a:ext cx="3154193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31" name="TextBox 12">
            <a:extLst>
              <a:ext uri="{FF2B5EF4-FFF2-40B4-BE49-F238E27FC236}">
                <a16:creationId xmlns:a16="http://schemas.microsoft.com/office/drawing/2014/main" id="{385B2168-BA93-33A9-36A6-8E0ECF596EDC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2" name="TextBox 13">
            <a:extLst>
              <a:ext uri="{FF2B5EF4-FFF2-40B4-BE49-F238E27FC236}">
                <a16:creationId xmlns:a16="http://schemas.microsoft.com/office/drawing/2014/main" id="{B8C5061A-678D-44F2-AB0C-5552F6CDF87C}"/>
              </a:ext>
            </a:extLst>
          </p:cNvPr>
          <p:cNvSpPr txBox="1"/>
          <p:nvPr/>
        </p:nvSpPr>
        <p:spPr>
          <a:xfrm>
            <a:off x="7176373" y="252154"/>
            <a:ext cx="4579248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3" name="TextBox 14">
            <a:extLst>
              <a:ext uri="{FF2B5EF4-FFF2-40B4-BE49-F238E27FC236}">
                <a16:creationId xmlns:a16="http://schemas.microsoft.com/office/drawing/2014/main" id="{0D145CAE-0D73-2967-4DA0-B603C9CD127F}"/>
              </a:ext>
            </a:extLst>
          </p:cNvPr>
          <p:cNvSpPr txBox="1"/>
          <p:nvPr/>
        </p:nvSpPr>
        <p:spPr>
          <a:xfrm>
            <a:off x="12082758" y="252154"/>
            <a:ext cx="2700042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4" name="TextBox 15">
            <a:extLst>
              <a:ext uri="{FF2B5EF4-FFF2-40B4-BE49-F238E27FC236}">
                <a16:creationId xmlns:a16="http://schemas.microsoft.com/office/drawing/2014/main" id="{7112FBFF-8ABC-2D30-7510-94B9A43E7DC8}"/>
              </a:ext>
            </a:extLst>
          </p:cNvPr>
          <p:cNvSpPr txBox="1"/>
          <p:nvPr/>
        </p:nvSpPr>
        <p:spPr>
          <a:xfrm>
            <a:off x="15291668" y="85465"/>
            <a:ext cx="3193262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23253" y="-1061472"/>
            <a:ext cx="11729494" cy="5058344"/>
          </a:xfrm>
          <a:custGeom>
            <a:avLst/>
            <a:gdLst/>
            <a:ahLst/>
            <a:cxnLst/>
            <a:rect l="l" t="t" r="r" b="b"/>
            <a:pathLst>
              <a:path w="11729494" h="5058344">
                <a:moveTo>
                  <a:pt x="0" y="0"/>
                </a:moveTo>
                <a:lnTo>
                  <a:pt x="11729494" y="0"/>
                </a:lnTo>
                <a:lnTo>
                  <a:pt x="11729494" y="5058344"/>
                </a:lnTo>
                <a:lnTo>
                  <a:pt x="0" y="50583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230600" y="5523178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1028700" y="2964128"/>
            <a:ext cx="1170741" cy="117074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91581" y="2964128"/>
            <a:ext cx="1170741" cy="117074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A6F9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4490434"/>
            <a:ext cx="1170741" cy="117074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91581" y="4490434"/>
            <a:ext cx="1170741" cy="117074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A6F97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-201753" y="8576259"/>
            <a:ext cx="15395893" cy="799364"/>
            <a:chOff x="0" y="0"/>
            <a:chExt cx="7827334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827334" cy="406400"/>
            </a:xfrm>
            <a:custGeom>
              <a:avLst/>
              <a:gdLst/>
              <a:ahLst/>
              <a:cxnLst/>
              <a:rect l="l" t="t" r="r" b="b"/>
              <a:pathLst>
                <a:path w="7827334" h="406400">
                  <a:moveTo>
                    <a:pt x="7624134" y="0"/>
                  </a:moveTo>
                  <a:cubicBezTo>
                    <a:pt x="7736359" y="0"/>
                    <a:pt x="7827334" y="90976"/>
                    <a:pt x="7827334" y="203200"/>
                  </a:cubicBezTo>
                  <a:cubicBezTo>
                    <a:pt x="7827334" y="315424"/>
                    <a:pt x="7736359" y="406400"/>
                    <a:pt x="762413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82733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-443479" y="8576259"/>
            <a:ext cx="15395893" cy="799364"/>
            <a:chOff x="0" y="0"/>
            <a:chExt cx="7827334" cy="406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7827334" cy="406400"/>
            </a:xfrm>
            <a:custGeom>
              <a:avLst/>
              <a:gdLst/>
              <a:ahLst/>
              <a:cxnLst/>
              <a:rect l="l" t="t" r="r" b="b"/>
              <a:pathLst>
                <a:path w="7827334" h="406400">
                  <a:moveTo>
                    <a:pt x="7624134" y="0"/>
                  </a:moveTo>
                  <a:cubicBezTo>
                    <a:pt x="7736359" y="0"/>
                    <a:pt x="7827334" y="90976"/>
                    <a:pt x="7827334" y="203200"/>
                  </a:cubicBezTo>
                  <a:cubicBezTo>
                    <a:pt x="7827334" y="315424"/>
                    <a:pt x="7736359" y="406400"/>
                    <a:pt x="762413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C7DA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782733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8700" y="866775"/>
            <a:ext cx="4262795" cy="146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39"/>
              </a:lnSpc>
            </a:pPr>
            <a:r>
              <a:rPr lang="en-US" sz="8599">
                <a:solidFill>
                  <a:srgbClr val="003C64"/>
                </a:solidFill>
                <a:latin typeface="Anton"/>
                <a:ea typeface="Anton"/>
                <a:cs typeface="Anton"/>
                <a:sym typeface="Anton"/>
              </a:rPr>
              <a:t>DANH MỤC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11824" y="3092916"/>
            <a:ext cx="530256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11824" y="4647796"/>
            <a:ext cx="530256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28744" y="3260075"/>
            <a:ext cx="4501162" cy="48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500" b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USER JOURNEY ANALYSIS</a:t>
            </a:r>
            <a:endParaRPr lang="en-US" sz="250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7674834" y="3549499"/>
            <a:ext cx="1170741" cy="1170741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61C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837715" y="3549499"/>
            <a:ext cx="1170741" cy="1170741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A6F97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8138644" y="3711824"/>
            <a:ext cx="706932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FDFDF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384323" y="3921591"/>
            <a:ext cx="4207154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500" b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IMPACT ASSESSMENT</a:t>
            </a:r>
            <a:endParaRPr lang="en-US" sz="2500"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2753305" y="4820199"/>
            <a:ext cx="4207154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500" b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SOLUTION PROPOSAL</a:t>
            </a:r>
            <a:endParaRPr lang="en-US" sz="2500"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028700" y="6108850"/>
            <a:ext cx="5931759" cy="1170741"/>
            <a:chOff x="0" y="0"/>
            <a:chExt cx="7909012" cy="1560988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1560988" cy="1560988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961C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 sz="25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>
              <a:off x="217175" y="0"/>
              <a:ext cx="1560988" cy="1560988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A6F97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 sz="25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sp>
          <p:nvSpPr>
            <p:cNvPr id="42" name="TextBox 42"/>
            <p:cNvSpPr txBox="1"/>
            <p:nvPr/>
          </p:nvSpPr>
          <p:spPr>
            <a:xfrm>
              <a:off x="644165" y="247651"/>
              <a:ext cx="707008" cy="1105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19"/>
                </a:lnSpc>
              </a:pPr>
              <a:r>
                <a:rPr lang="en-US" sz="4800">
                  <a:solidFill>
                    <a:srgbClr val="FDFDFD"/>
                  </a:solidFill>
                  <a:latin typeface="League Spartan" panose="020B0604020202020204" charset="0"/>
                  <a:ea typeface="Noto Sans" panose="020B0502040504020204" pitchFamily="34" charset="0"/>
                  <a:cs typeface="Noto Sans" panose="020B0502040504020204" pitchFamily="34" charset="0"/>
                  <a:sym typeface="League Spartan"/>
                </a:rPr>
                <a:t>3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2299473" y="280643"/>
              <a:ext cx="5609539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2500" b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BUSINESS REQUIREMENT ANALYSIS</a:t>
              </a:r>
              <a:endParaRPr lang="en-US" sz="2500"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7674834" y="5468851"/>
            <a:ext cx="5931300" cy="1170741"/>
            <a:chOff x="0" y="0"/>
            <a:chExt cx="7908401" cy="1560988"/>
          </a:xfrm>
        </p:grpSpPr>
        <p:grpSp>
          <p:nvGrpSpPr>
            <p:cNvPr id="45" name="Group 45"/>
            <p:cNvGrpSpPr/>
            <p:nvPr/>
          </p:nvGrpSpPr>
          <p:grpSpPr>
            <a:xfrm>
              <a:off x="0" y="0"/>
              <a:ext cx="1560988" cy="1560988"/>
              <a:chOff x="0" y="0"/>
              <a:chExt cx="812800" cy="8128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961C"/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 sz="25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>
              <a:off x="217175" y="0"/>
              <a:ext cx="1560988" cy="1560988"/>
              <a:chOff x="0" y="0"/>
              <a:chExt cx="812800" cy="81280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A6F97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 sz="250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endParaRPr>
              </a:p>
            </p:txBody>
          </p:sp>
        </p:grpSp>
        <p:sp>
          <p:nvSpPr>
            <p:cNvPr id="51" name="TextBox 51"/>
            <p:cNvSpPr txBox="1"/>
            <p:nvPr/>
          </p:nvSpPr>
          <p:spPr>
            <a:xfrm>
              <a:off x="618413" y="248184"/>
              <a:ext cx="942576" cy="1105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19"/>
                </a:lnSpc>
              </a:pPr>
              <a:r>
                <a:rPr lang="en-US" sz="4800">
                  <a:solidFill>
                    <a:srgbClr val="FDFDFD"/>
                  </a:solidFill>
                  <a:latin typeface="League Spartan" panose="020B0604020202020204" charset="0"/>
                  <a:ea typeface="Noto Sans" panose="020B0502040504020204" pitchFamily="34" charset="0"/>
                  <a:cs typeface="Noto Sans" panose="020B0502040504020204" pitchFamily="34" charset="0"/>
                  <a:sym typeface="League Spartan"/>
                </a:rPr>
                <a:t>5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2298863" y="230947"/>
              <a:ext cx="5609538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2500" b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COMMUNICATION &amp; </a:t>
              </a:r>
              <a:endParaRPr lang="en-US" sz="250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  <a:p>
              <a:r>
                <a:rPr lang="en-US" sz="2500" b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COLLABORATION PLAN</a:t>
              </a:r>
              <a:endParaRPr lang="en-US" sz="2500"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100743" y="0"/>
            <a:ext cx="3181248" cy="894154"/>
            <a:chOff x="0" y="0"/>
            <a:chExt cx="837860" cy="2354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7860" cy="235497"/>
            </a:xfrm>
            <a:custGeom>
              <a:avLst/>
              <a:gdLst/>
              <a:ahLst/>
              <a:cxnLst/>
              <a:rect l="l" t="t" r="r" b="b"/>
              <a:pathLst>
                <a:path w="837860" h="235497">
                  <a:moveTo>
                    <a:pt x="0" y="0"/>
                  </a:moveTo>
                  <a:lnTo>
                    <a:pt x="837860" y="0"/>
                  </a:lnTo>
                  <a:lnTo>
                    <a:pt x="837860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37860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99801" y="8867746"/>
            <a:ext cx="5476572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KẾ HOẠCH GIAO TIẾP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&amp; PHỐI HỢP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5189520" y="9889029"/>
            <a:ext cx="13098480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96934" y="252154"/>
            <a:ext cx="3127706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76373" y="252154"/>
            <a:ext cx="4433008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82758" y="252154"/>
            <a:ext cx="260985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291668" y="85466"/>
            <a:ext cx="2892302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FDFDFD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DFDFD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05</a:t>
            </a:r>
          </a:p>
        </p:txBody>
      </p:sp>
      <p:sp>
        <p:nvSpPr>
          <p:cNvPr id="16" name="AutoShape 16"/>
          <p:cNvSpPr/>
          <p:nvPr/>
        </p:nvSpPr>
        <p:spPr>
          <a:xfrm flipH="1">
            <a:off x="1788858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4730915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7692022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9" name="Freeform 19"/>
          <p:cNvSpPr/>
          <p:nvPr/>
        </p:nvSpPr>
        <p:spPr>
          <a:xfrm rot="5400000">
            <a:off x="-705643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0" name="Freeform 20"/>
          <p:cNvSpPr/>
          <p:nvPr/>
        </p:nvSpPr>
        <p:spPr>
          <a:xfrm rot="5400000">
            <a:off x="2236414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1" name="Freeform 21"/>
          <p:cNvSpPr/>
          <p:nvPr/>
        </p:nvSpPr>
        <p:spPr>
          <a:xfrm>
            <a:off x="993275" y="2038907"/>
            <a:ext cx="1893215" cy="1893215"/>
          </a:xfrm>
          <a:custGeom>
            <a:avLst/>
            <a:gdLst/>
            <a:ahLst/>
            <a:cxnLst/>
            <a:rect l="l" t="t" r="r" b="b"/>
            <a:pathLst>
              <a:path w="1893215" h="1893215">
                <a:moveTo>
                  <a:pt x="0" y="0"/>
                </a:moveTo>
                <a:lnTo>
                  <a:pt x="1893215" y="0"/>
                </a:lnTo>
                <a:lnTo>
                  <a:pt x="1893215" y="1893215"/>
                </a:lnTo>
                <a:lnTo>
                  <a:pt x="0" y="189321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22" name="Group 22"/>
          <p:cNvGrpSpPr/>
          <p:nvPr/>
        </p:nvGrpSpPr>
        <p:grpSpPr>
          <a:xfrm>
            <a:off x="993275" y="2038907"/>
            <a:ext cx="1591166" cy="1591166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E7F0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3935332" y="2038907"/>
            <a:ext cx="1893570" cy="1893570"/>
          </a:xfrm>
          <a:custGeom>
            <a:avLst/>
            <a:gdLst/>
            <a:ahLst/>
            <a:cxnLst/>
            <a:rect l="l" t="t" r="r" b="b"/>
            <a:pathLst>
              <a:path w="1893570" h="1893570">
                <a:moveTo>
                  <a:pt x="0" y="0"/>
                </a:moveTo>
                <a:lnTo>
                  <a:pt x="1893570" y="0"/>
                </a:lnTo>
                <a:lnTo>
                  <a:pt x="1893570" y="1893570"/>
                </a:lnTo>
                <a:lnTo>
                  <a:pt x="0" y="18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26" name="Group 26"/>
          <p:cNvGrpSpPr/>
          <p:nvPr/>
        </p:nvGrpSpPr>
        <p:grpSpPr>
          <a:xfrm>
            <a:off x="3935332" y="2038907"/>
            <a:ext cx="1591166" cy="1591166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ADAE9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 rot="5400000">
            <a:off x="5178471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0" name="Freeform 30"/>
          <p:cNvSpPr/>
          <p:nvPr/>
        </p:nvSpPr>
        <p:spPr>
          <a:xfrm>
            <a:off x="6877389" y="2038907"/>
            <a:ext cx="1893570" cy="1893570"/>
          </a:xfrm>
          <a:custGeom>
            <a:avLst/>
            <a:gdLst/>
            <a:ahLst/>
            <a:cxnLst/>
            <a:rect l="l" t="t" r="r" b="b"/>
            <a:pathLst>
              <a:path w="1893570" h="1893570">
                <a:moveTo>
                  <a:pt x="0" y="0"/>
                </a:moveTo>
                <a:lnTo>
                  <a:pt x="1893570" y="0"/>
                </a:lnTo>
                <a:lnTo>
                  <a:pt x="1893570" y="1893570"/>
                </a:lnTo>
                <a:lnTo>
                  <a:pt x="0" y="18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1" name="Group 31"/>
          <p:cNvGrpSpPr/>
          <p:nvPr/>
        </p:nvGrpSpPr>
        <p:grpSpPr>
          <a:xfrm>
            <a:off x="6877389" y="2038907"/>
            <a:ext cx="1591166" cy="1591166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1D4EB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4" name="AutoShape 34"/>
          <p:cNvSpPr/>
          <p:nvPr/>
        </p:nvSpPr>
        <p:spPr>
          <a:xfrm>
            <a:off x="10624553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35" name="Freeform 35"/>
          <p:cNvSpPr/>
          <p:nvPr/>
        </p:nvSpPr>
        <p:spPr>
          <a:xfrm rot="5400000">
            <a:off x="8120527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6" name="Freeform 36"/>
          <p:cNvSpPr/>
          <p:nvPr/>
        </p:nvSpPr>
        <p:spPr>
          <a:xfrm>
            <a:off x="9819445" y="2038907"/>
            <a:ext cx="1893570" cy="1893570"/>
          </a:xfrm>
          <a:custGeom>
            <a:avLst/>
            <a:gdLst/>
            <a:ahLst/>
            <a:cxnLst/>
            <a:rect l="l" t="t" r="r" b="b"/>
            <a:pathLst>
              <a:path w="1893570" h="1893570">
                <a:moveTo>
                  <a:pt x="0" y="0"/>
                </a:moveTo>
                <a:lnTo>
                  <a:pt x="1893570" y="0"/>
                </a:lnTo>
                <a:lnTo>
                  <a:pt x="1893570" y="1893570"/>
                </a:lnTo>
                <a:lnTo>
                  <a:pt x="0" y="18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7" name="Group 37"/>
          <p:cNvGrpSpPr/>
          <p:nvPr/>
        </p:nvGrpSpPr>
        <p:grpSpPr>
          <a:xfrm>
            <a:off x="9819445" y="2038907"/>
            <a:ext cx="1591166" cy="1591166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1A5C2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0" name="AutoShape 40"/>
          <p:cNvSpPr/>
          <p:nvPr/>
        </p:nvSpPr>
        <p:spPr>
          <a:xfrm>
            <a:off x="13576135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41" name="Freeform 41"/>
          <p:cNvSpPr/>
          <p:nvPr/>
        </p:nvSpPr>
        <p:spPr>
          <a:xfrm rot="5400000">
            <a:off x="11062584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2" name="Freeform 42"/>
          <p:cNvSpPr/>
          <p:nvPr/>
        </p:nvSpPr>
        <p:spPr>
          <a:xfrm>
            <a:off x="12761502" y="2038907"/>
            <a:ext cx="1893570" cy="1893570"/>
          </a:xfrm>
          <a:custGeom>
            <a:avLst/>
            <a:gdLst/>
            <a:ahLst/>
            <a:cxnLst/>
            <a:rect l="l" t="t" r="r" b="b"/>
            <a:pathLst>
              <a:path w="1893570" h="1893570">
                <a:moveTo>
                  <a:pt x="0" y="0"/>
                </a:moveTo>
                <a:lnTo>
                  <a:pt x="1893570" y="0"/>
                </a:lnTo>
                <a:lnTo>
                  <a:pt x="1893570" y="1893570"/>
                </a:lnTo>
                <a:lnTo>
                  <a:pt x="0" y="18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3" name="Group 43"/>
          <p:cNvGrpSpPr/>
          <p:nvPr/>
        </p:nvGrpSpPr>
        <p:grpSpPr>
          <a:xfrm>
            <a:off x="12761502" y="2038907"/>
            <a:ext cx="1591166" cy="1591166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7DA0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45" name="TextBox 4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6" name="AutoShape 46"/>
          <p:cNvSpPr/>
          <p:nvPr/>
        </p:nvSpPr>
        <p:spPr>
          <a:xfrm>
            <a:off x="16506410" y="7514956"/>
            <a:ext cx="0" cy="941896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47" name="Freeform 47"/>
          <p:cNvSpPr/>
          <p:nvPr/>
        </p:nvSpPr>
        <p:spPr>
          <a:xfrm rot="5400000">
            <a:off x="14004641" y="3976370"/>
            <a:ext cx="4989002" cy="2812550"/>
          </a:xfrm>
          <a:custGeom>
            <a:avLst/>
            <a:gdLst/>
            <a:ahLst/>
            <a:cxnLst/>
            <a:rect l="l" t="t" r="r" b="b"/>
            <a:pathLst>
              <a:path w="4989002" h="2812550">
                <a:moveTo>
                  <a:pt x="0" y="0"/>
                </a:moveTo>
                <a:lnTo>
                  <a:pt x="4989002" y="0"/>
                </a:lnTo>
                <a:lnTo>
                  <a:pt x="4989002" y="2812549"/>
                </a:lnTo>
                <a:lnTo>
                  <a:pt x="0" y="281254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8" name="Freeform 48"/>
          <p:cNvSpPr/>
          <p:nvPr/>
        </p:nvSpPr>
        <p:spPr>
          <a:xfrm>
            <a:off x="15703559" y="2038907"/>
            <a:ext cx="1893570" cy="1893570"/>
          </a:xfrm>
          <a:custGeom>
            <a:avLst/>
            <a:gdLst/>
            <a:ahLst/>
            <a:cxnLst/>
            <a:rect l="l" t="t" r="r" b="b"/>
            <a:pathLst>
              <a:path w="1893570" h="1893570">
                <a:moveTo>
                  <a:pt x="0" y="0"/>
                </a:moveTo>
                <a:lnTo>
                  <a:pt x="1893570" y="0"/>
                </a:lnTo>
                <a:lnTo>
                  <a:pt x="1893570" y="1893570"/>
                </a:lnTo>
                <a:lnTo>
                  <a:pt x="0" y="18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9" name="Group 49"/>
          <p:cNvGrpSpPr/>
          <p:nvPr/>
        </p:nvGrpSpPr>
        <p:grpSpPr>
          <a:xfrm>
            <a:off x="15703559" y="2038907"/>
            <a:ext cx="1591166" cy="1591166"/>
            <a:chOff x="0" y="0"/>
            <a:chExt cx="812800" cy="81280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952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1" name="TextBox 5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2" name="AutoShape 52"/>
          <p:cNvSpPr/>
          <p:nvPr/>
        </p:nvSpPr>
        <p:spPr>
          <a:xfrm>
            <a:off x="1788858" y="8443883"/>
            <a:ext cx="14710283" cy="0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</p:sp>
      <p:grpSp>
        <p:nvGrpSpPr>
          <p:cNvPr id="53" name="Group 53"/>
          <p:cNvGrpSpPr/>
          <p:nvPr/>
        </p:nvGrpSpPr>
        <p:grpSpPr>
          <a:xfrm>
            <a:off x="1622171" y="8277196"/>
            <a:ext cx="333375" cy="333375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4564227" y="8277196"/>
            <a:ext cx="333375" cy="333375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7506284" y="8277196"/>
            <a:ext cx="333375" cy="333375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1" name="TextBox 6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0449509" y="8277196"/>
            <a:ext cx="333375" cy="333375"/>
            <a:chOff x="0" y="0"/>
            <a:chExt cx="812800" cy="812800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4" name="TextBox 6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3390398" y="8277196"/>
            <a:ext cx="333375" cy="333375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7" name="TextBox 6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6332454" y="8277196"/>
            <a:ext cx="333375" cy="333375"/>
            <a:chOff x="0" y="0"/>
            <a:chExt cx="812800" cy="81280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476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0" name="TextBox 7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1" name="TextBox 71"/>
          <p:cNvSpPr txBox="1"/>
          <p:nvPr/>
        </p:nvSpPr>
        <p:spPr>
          <a:xfrm>
            <a:off x="705448" y="3855272"/>
            <a:ext cx="2186596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Thu thập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yêu cầu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3647504" y="3854916"/>
            <a:ext cx="2186596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Phân tích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yêu cầu 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831109" y="4923077"/>
            <a:ext cx="1988706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Hiểu rõ vấn đề và quan điểm từ hai phía.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6589561" y="3855272"/>
            <a:ext cx="2186596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Thống nhất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yêu cầu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9531618" y="3855272"/>
            <a:ext cx="2186596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Đề xuất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phương án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12482837" y="4040654"/>
            <a:ext cx="2186596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Tài liệu hóa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15430447" y="3854916"/>
            <a:ext cx="2186596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Quản trị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sự thay đổi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003163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01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3945219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02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6778444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03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9829333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04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2761502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05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5728162" y="1404542"/>
            <a:ext cx="159116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06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3736562" y="4923077"/>
            <a:ext cx="1988706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Phân tích và đưa ra tiêu chí quyết định.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6678619" y="4923077"/>
            <a:ext cx="1988706" cy="15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Đạt được sự đồng thuận minh bạch về phạm vi.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9620675" y="4923077"/>
            <a:ext cx="1988706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Xác định tính năng  phiên bản Go-live.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12482837" y="4765915"/>
            <a:ext cx="2106701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Tài liệu hóa những yêu cầu đã thống nhất.</a:t>
            </a:r>
          </a:p>
        </p:txBody>
      </p:sp>
      <p:grpSp>
        <p:nvGrpSpPr>
          <p:cNvPr id="88" name="Group 88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89" name="Freeform 8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90" name="TextBox 9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20</a:t>
              </a:r>
            </a:p>
          </p:txBody>
        </p:sp>
      </p:grpSp>
      <p:sp>
        <p:nvSpPr>
          <p:cNvPr id="91" name="TextBox 91"/>
          <p:cNvSpPr txBox="1"/>
          <p:nvPr/>
        </p:nvSpPr>
        <p:spPr>
          <a:xfrm>
            <a:off x="15462331" y="4765915"/>
            <a:ext cx="2376025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000000">
                    <a:alpha val="7490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Đảm bảo kiểm soát chặt chẽ triển khai dự án.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1427245" y="8894346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 </a:t>
            </a:r>
          </a:p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JOURNEY MAP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845" y="8316358"/>
            <a:ext cx="1364685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01</a:t>
            </a:r>
          </a:p>
        </p:txBody>
      </p:sp>
      <p:sp>
        <p:nvSpPr>
          <p:cNvPr id="16" name="Freeform 16"/>
          <p:cNvSpPr/>
          <p:nvPr/>
        </p:nvSpPr>
        <p:spPr>
          <a:xfrm>
            <a:off x="125845" y="976444"/>
            <a:ext cx="1088036" cy="1088036"/>
          </a:xfrm>
          <a:custGeom>
            <a:avLst/>
            <a:gdLst/>
            <a:ahLst/>
            <a:cxnLst/>
            <a:rect l="l" t="t" r="r" b="b"/>
            <a:pathLst>
              <a:path w="1088036" h="1088036">
                <a:moveTo>
                  <a:pt x="0" y="0"/>
                </a:moveTo>
                <a:lnTo>
                  <a:pt x="1088036" y="0"/>
                </a:lnTo>
                <a:lnTo>
                  <a:pt x="1088036" y="1088036"/>
                </a:lnTo>
                <a:lnTo>
                  <a:pt x="0" y="10880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3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39918" y="2185814"/>
            <a:ext cx="3110613" cy="874908"/>
            <a:chOff x="0" y="0"/>
            <a:chExt cx="819256" cy="2304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9256" cy="230428"/>
            </a:xfrm>
            <a:custGeom>
              <a:avLst/>
              <a:gdLst/>
              <a:ahLst/>
              <a:cxnLst/>
              <a:rect l="l" t="t" r="r" b="b"/>
              <a:pathLst>
                <a:path w="819256" h="230428">
                  <a:moveTo>
                    <a:pt x="0" y="0"/>
                  </a:moveTo>
                  <a:lnTo>
                    <a:pt x="819256" y="0"/>
                  </a:lnTo>
                  <a:lnTo>
                    <a:pt x="819256" y="230428"/>
                  </a:lnTo>
                  <a:lnTo>
                    <a:pt x="0" y="23042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9256" cy="268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AWARENESS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888631" y="2203135"/>
            <a:ext cx="4065097" cy="857587"/>
            <a:chOff x="0" y="0"/>
            <a:chExt cx="1070643" cy="22586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70643" cy="225866"/>
            </a:xfrm>
            <a:custGeom>
              <a:avLst/>
              <a:gdLst/>
              <a:ahLst/>
              <a:cxnLst/>
              <a:rect l="l" t="t" r="r" b="b"/>
              <a:pathLst>
                <a:path w="1070643" h="225866">
                  <a:moveTo>
                    <a:pt x="0" y="0"/>
                  </a:moveTo>
                  <a:lnTo>
                    <a:pt x="1070643" y="0"/>
                  </a:lnTo>
                  <a:lnTo>
                    <a:pt x="1070643" y="225866"/>
                  </a:lnTo>
                  <a:lnTo>
                    <a:pt x="0" y="225866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70643" cy="263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CONSIDERATION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991828" y="2185814"/>
            <a:ext cx="3843423" cy="874908"/>
            <a:chOff x="0" y="0"/>
            <a:chExt cx="1012260" cy="23042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12260" cy="230428"/>
            </a:xfrm>
            <a:custGeom>
              <a:avLst/>
              <a:gdLst/>
              <a:ahLst/>
              <a:cxnLst/>
              <a:rect l="l" t="t" r="r" b="b"/>
              <a:pathLst>
                <a:path w="1012260" h="230428">
                  <a:moveTo>
                    <a:pt x="0" y="0"/>
                  </a:moveTo>
                  <a:lnTo>
                    <a:pt x="1012260" y="0"/>
                  </a:lnTo>
                  <a:lnTo>
                    <a:pt x="1012260" y="230428"/>
                  </a:lnTo>
                  <a:lnTo>
                    <a:pt x="0" y="23042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012260" cy="268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PURCHASE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854301" y="2185814"/>
            <a:ext cx="2948688" cy="874908"/>
            <a:chOff x="0" y="0"/>
            <a:chExt cx="776609" cy="23042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76609" cy="230428"/>
            </a:xfrm>
            <a:custGeom>
              <a:avLst/>
              <a:gdLst/>
              <a:ahLst/>
              <a:cxnLst/>
              <a:rect l="l" t="t" r="r" b="b"/>
              <a:pathLst>
                <a:path w="776609" h="230428">
                  <a:moveTo>
                    <a:pt x="0" y="0"/>
                  </a:moveTo>
                  <a:lnTo>
                    <a:pt x="776609" y="0"/>
                  </a:lnTo>
                  <a:lnTo>
                    <a:pt x="776609" y="230428"/>
                  </a:lnTo>
                  <a:lnTo>
                    <a:pt x="0" y="23042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776609" cy="268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RETENTION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5841089" y="2185814"/>
            <a:ext cx="2397433" cy="874908"/>
            <a:chOff x="0" y="0"/>
            <a:chExt cx="631423" cy="23042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31423" cy="230428"/>
            </a:xfrm>
            <a:custGeom>
              <a:avLst/>
              <a:gdLst/>
              <a:ahLst/>
              <a:cxnLst/>
              <a:rect l="l" t="t" r="r" b="b"/>
              <a:pathLst>
                <a:path w="631423" h="230428">
                  <a:moveTo>
                    <a:pt x="0" y="0"/>
                  </a:moveTo>
                  <a:lnTo>
                    <a:pt x="631423" y="0"/>
                  </a:lnTo>
                  <a:lnTo>
                    <a:pt x="631423" y="230428"/>
                  </a:lnTo>
                  <a:lnTo>
                    <a:pt x="0" y="23042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631423" cy="268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ADVOCACY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44063" y="2166167"/>
            <a:ext cx="1656021" cy="894555"/>
            <a:chOff x="0" y="0"/>
            <a:chExt cx="436154" cy="23560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36154" cy="235603"/>
            </a:xfrm>
            <a:custGeom>
              <a:avLst/>
              <a:gdLst/>
              <a:ahLst/>
              <a:cxnLst/>
              <a:rect l="l" t="t" r="r" b="b"/>
              <a:pathLst>
                <a:path w="436154" h="235603">
                  <a:moveTo>
                    <a:pt x="0" y="0"/>
                  </a:moveTo>
                  <a:lnTo>
                    <a:pt x="436154" y="0"/>
                  </a:lnTo>
                  <a:lnTo>
                    <a:pt x="436154" y="235603"/>
                  </a:lnTo>
                  <a:lnTo>
                    <a:pt x="0" y="235603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436154" cy="27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STAGE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45797" y="3098821"/>
            <a:ext cx="1656021" cy="1995443"/>
            <a:chOff x="0" y="0"/>
            <a:chExt cx="436154" cy="525549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36154" cy="525549"/>
            </a:xfrm>
            <a:custGeom>
              <a:avLst/>
              <a:gdLst/>
              <a:ahLst/>
              <a:cxnLst/>
              <a:rect l="l" t="t" r="r" b="b"/>
              <a:pathLst>
                <a:path w="436154" h="525549">
                  <a:moveTo>
                    <a:pt x="0" y="0"/>
                  </a:moveTo>
                  <a:lnTo>
                    <a:pt x="436154" y="0"/>
                  </a:lnTo>
                  <a:lnTo>
                    <a:pt x="436154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436154" cy="563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STEPS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739918" y="3098821"/>
            <a:ext cx="3110613" cy="1995443"/>
            <a:chOff x="0" y="0"/>
            <a:chExt cx="819256" cy="525549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9256" cy="525549"/>
            </a:xfrm>
            <a:custGeom>
              <a:avLst/>
              <a:gdLst/>
              <a:ahLst/>
              <a:cxnLst/>
              <a:rect l="l" t="t" r="r" b="b"/>
              <a:pathLst>
                <a:path w="819256" h="525549">
                  <a:moveTo>
                    <a:pt x="0" y="0"/>
                  </a:moveTo>
                  <a:lnTo>
                    <a:pt x="819256" y="0"/>
                  </a:lnTo>
                  <a:lnTo>
                    <a:pt x="819256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28575"/>
              <a:ext cx="819256" cy="554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Nhân viên kinh doanh được công ty yêu cầu đăng ký tài khoản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Nhận KPI mục tiêu, danh sách khách hàng được phân công phụ trách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4889087" y="3098821"/>
            <a:ext cx="4064641" cy="1995443"/>
            <a:chOff x="0" y="0"/>
            <a:chExt cx="1070523" cy="525549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70523" cy="525549"/>
            </a:xfrm>
            <a:custGeom>
              <a:avLst/>
              <a:gdLst/>
              <a:ahLst/>
              <a:cxnLst/>
              <a:rect l="l" t="t" r="r" b="b"/>
              <a:pathLst>
                <a:path w="1070523" h="525549">
                  <a:moveTo>
                    <a:pt x="0" y="0"/>
                  </a:moveTo>
                  <a:lnTo>
                    <a:pt x="1070523" y="0"/>
                  </a:lnTo>
                  <a:lnTo>
                    <a:pt x="1070523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28575"/>
              <a:ext cx="1070523" cy="554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Đăng ký tài khoản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Đăng nhập lần đầu và nhận tutorial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Xem danh mục sản phẩm (Tìm kiếm sản phẩm, xem tồn kho, so sánh giá,...)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Xem hồ sơ khách hàng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9001147" y="3098821"/>
            <a:ext cx="3834104" cy="1995443"/>
            <a:chOff x="0" y="0"/>
            <a:chExt cx="1009805" cy="525549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09805" cy="525549"/>
            </a:xfrm>
            <a:custGeom>
              <a:avLst/>
              <a:gdLst/>
              <a:ahLst/>
              <a:cxnLst/>
              <a:rect l="l" t="t" r="r" b="b"/>
              <a:pathLst>
                <a:path w="1009805" h="525549">
                  <a:moveTo>
                    <a:pt x="0" y="0"/>
                  </a:moveTo>
                  <a:lnTo>
                    <a:pt x="1009805" y="0"/>
                  </a:lnTo>
                  <a:lnTo>
                    <a:pt x="1009805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28575"/>
              <a:ext cx="1009805" cy="554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Thêm sản phẩm vào giỏ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Nhập số lượng, chọn kho, chọn phương thức xuất hàng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Gửi đơn hàng và chờ duyệt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- Nhận thông báo trạng thái đơn hàng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2863826" y="3098821"/>
            <a:ext cx="2948688" cy="1995443"/>
            <a:chOff x="0" y="0"/>
            <a:chExt cx="776609" cy="525549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776609" cy="525549"/>
            </a:xfrm>
            <a:custGeom>
              <a:avLst/>
              <a:gdLst/>
              <a:ahLst/>
              <a:cxnLst/>
              <a:rect l="l" t="t" r="r" b="b"/>
              <a:pathLst>
                <a:path w="776609" h="525549">
                  <a:moveTo>
                    <a:pt x="0" y="0"/>
                  </a:moveTo>
                  <a:lnTo>
                    <a:pt x="776609" y="0"/>
                  </a:lnTo>
                  <a:lnTo>
                    <a:pt x="776609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28575"/>
              <a:ext cx="776609" cy="554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Theo dõi tiến độ KPI theo tuần/tháng ngay trên dashboard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Nhận gợi ý sản phẩm dựa trên lịch sử mua hàng 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Kiểm tra cập nhật tồn kho/kho hàng theo vùng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5850614" y="3098821"/>
            <a:ext cx="2387908" cy="1995443"/>
            <a:chOff x="0" y="0"/>
            <a:chExt cx="628914" cy="525549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628914" cy="525549"/>
            </a:xfrm>
            <a:custGeom>
              <a:avLst/>
              <a:gdLst/>
              <a:ahLst/>
              <a:cxnLst/>
              <a:rect l="l" t="t" r="r" b="b"/>
              <a:pathLst>
                <a:path w="628914" h="525549">
                  <a:moveTo>
                    <a:pt x="0" y="0"/>
                  </a:moveTo>
                  <a:lnTo>
                    <a:pt x="628914" y="0"/>
                  </a:lnTo>
                  <a:lnTo>
                    <a:pt x="628914" y="525549"/>
                  </a:lnTo>
                  <a:lnTo>
                    <a:pt x="0" y="525549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28575"/>
              <a:ext cx="628914" cy="554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Đánh giá trải nghiệm ứng dụng sau một số đơn hàng</a:t>
              </a: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Chia sẻ app cho đồng nghiệp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44063" y="5945308"/>
            <a:ext cx="1656021" cy="2817596"/>
            <a:chOff x="0" y="0"/>
            <a:chExt cx="436154" cy="742083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436154" cy="742083"/>
            </a:xfrm>
            <a:custGeom>
              <a:avLst/>
              <a:gdLst/>
              <a:ahLst/>
              <a:cxnLst/>
              <a:rect l="l" t="t" r="r" b="b"/>
              <a:pathLst>
                <a:path w="436154" h="742083">
                  <a:moveTo>
                    <a:pt x="0" y="0"/>
                  </a:moveTo>
                  <a:lnTo>
                    <a:pt x="436154" y="0"/>
                  </a:lnTo>
                  <a:lnTo>
                    <a:pt x="436154" y="742083"/>
                  </a:lnTo>
                  <a:lnTo>
                    <a:pt x="0" y="742083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436154" cy="780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CUSTOMER EXPERIENCE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739918" y="5945308"/>
            <a:ext cx="3110613" cy="2817596"/>
            <a:chOff x="0" y="0"/>
            <a:chExt cx="819256" cy="742083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9256" cy="742083"/>
            </a:xfrm>
            <a:custGeom>
              <a:avLst/>
              <a:gdLst/>
              <a:ahLst/>
              <a:cxnLst/>
              <a:rect l="l" t="t" r="r" b="b"/>
              <a:pathLst>
                <a:path w="819256" h="742083">
                  <a:moveTo>
                    <a:pt x="0" y="0"/>
                  </a:moveTo>
                  <a:lnTo>
                    <a:pt x="819256" y="0"/>
                  </a:lnTo>
                  <a:lnTo>
                    <a:pt x="819256" y="742083"/>
                  </a:lnTo>
                  <a:lnTo>
                    <a:pt x="0" y="742083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0" y="-28575"/>
              <a:ext cx="819256" cy="770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Thought: “App này có giúp tôi làm việc hiệu quả hơn không?”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Emotion: Hoài nghi, tò mò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4889087" y="5945308"/>
            <a:ext cx="4064641" cy="2817596"/>
            <a:chOff x="0" y="0"/>
            <a:chExt cx="1070523" cy="742083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1070523" cy="742083"/>
            </a:xfrm>
            <a:custGeom>
              <a:avLst/>
              <a:gdLst/>
              <a:ahLst/>
              <a:cxnLst/>
              <a:rect l="l" t="t" r="r" b="b"/>
              <a:pathLst>
                <a:path w="1070523" h="742083">
                  <a:moveTo>
                    <a:pt x="0" y="0"/>
                  </a:moveTo>
                  <a:lnTo>
                    <a:pt x="1070523" y="0"/>
                  </a:lnTo>
                  <a:lnTo>
                    <a:pt x="1070523" y="742083"/>
                  </a:lnTo>
                  <a:lnTo>
                    <a:pt x="0" y="742083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64" name="TextBox 64"/>
            <p:cNvSpPr txBox="1"/>
            <p:nvPr/>
          </p:nvSpPr>
          <p:spPr>
            <a:xfrm>
              <a:off x="0" y="-28575"/>
              <a:ext cx="1070523" cy="770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Thought: “Giá sản phẩm có thay đổi sau khi tôi thêm vào giỏ hay khi duyệt đơn không?”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“Nếu tôi đã xem sản phẩm trước đây, app có nhắc lại hoặc gợi ý khi sản phẩm sắp hết hàng hay có biến động giá không?”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“Tôi có biết sản phẩm tôi quan tâm còn đủ hàng ở kho gần nhất không, hay phải kiểm tra nhiều lần?”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Emotion: Do dự và bối rối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8992056" y="5945308"/>
            <a:ext cx="3843195" cy="2829121"/>
            <a:chOff x="0" y="0"/>
            <a:chExt cx="1012199" cy="745118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012199" cy="745118"/>
            </a:xfrm>
            <a:custGeom>
              <a:avLst/>
              <a:gdLst/>
              <a:ahLst/>
              <a:cxnLst/>
              <a:rect l="l" t="t" r="r" b="b"/>
              <a:pathLst>
                <a:path w="1012199" h="745118">
                  <a:moveTo>
                    <a:pt x="0" y="0"/>
                  </a:moveTo>
                  <a:lnTo>
                    <a:pt x="1012199" y="0"/>
                  </a:lnTo>
                  <a:lnTo>
                    <a:pt x="1012199" y="745118"/>
                  </a:lnTo>
                  <a:lnTo>
                    <a:pt x="0" y="74511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0" y="-28575"/>
              <a:ext cx="1012199" cy="773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Thought: “Đặt đơn xong chắc lại chờ duyệt lâu, không biết lần này bao nhiêu cấp mới xong đây.”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“Giá trị đơn này hơi cao, không biết có bị chuyển lên nhiều cấp phê duyệt hay không.”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“Nếu biết trước tuyến duyệt thì tôi đã giải thích với khách dễ hơn, đỡ bị hối giao hàng.”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Emotion: Căng thẳng và thiếu tự tin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2873579" y="5945308"/>
            <a:ext cx="2929410" cy="2829121"/>
            <a:chOff x="0" y="0"/>
            <a:chExt cx="771532" cy="745118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771532" cy="745118"/>
            </a:xfrm>
            <a:custGeom>
              <a:avLst/>
              <a:gdLst/>
              <a:ahLst/>
              <a:cxnLst/>
              <a:rect l="l" t="t" r="r" b="b"/>
              <a:pathLst>
                <a:path w="771532" h="745118">
                  <a:moveTo>
                    <a:pt x="0" y="0"/>
                  </a:moveTo>
                  <a:lnTo>
                    <a:pt x="771532" y="0"/>
                  </a:lnTo>
                  <a:lnTo>
                    <a:pt x="771532" y="745118"/>
                  </a:lnTo>
                  <a:lnTo>
                    <a:pt x="0" y="74511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0" y="-28575"/>
              <a:ext cx="771532" cy="773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Thought: “Xem KPI trực tiếp trên dashboard giúp tôi theo dõi tiến độ dễ hơn hẳn.”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“Có lịch sử đơn và gợi ý sản phẩm nên đặt lại đơn cũng nhanh, không mất thời gian.”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Emotion: Cảm giác yên tâm và thuận tiện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15841089" y="5836812"/>
            <a:ext cx="2399514" cy="2937617"/>
            <a:chOff x="0" y="-28575"/>
            <a:chExt cx="631971" cy="773693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631971" cy="745118"/>
            </a:xfrm>
            <a:custGeom>
              <a:avLst/>
              <a:gdLst/>
              <a:ahLst/>
              <a:cxnLst/>
              <a:rect l="l" t="t" r="r" b="b"/>
              <a:pathLst>
                <a:path w="631971" h="745118">
                  <a:moveTo>
                    <a:pt x="0" y="0"/>
                  </a:moveTo>
                  <a:lnTo>
                    <a:pt x="631971" y="0"/>
                  </a:lnTo>
                  <a:lnTo>
                    <a:pt x="631971" y="745118"/>
                  </a:lnTo>
                  <a:lnTo>
                    <a:pt x="0" y="74511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0" y="-28575"/>
              <a:ext cx="611310" cy="773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Thought: “ “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Ứng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dụng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giúp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tôi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làm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việc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nhanh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và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ít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sai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sót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hơn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,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chắc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giới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thiệu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cho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đồng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nghiệp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cùng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dùng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cho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tiện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.”</a:t>
              </a:r>
            </a:p>
            <a:p>
              <a:pPr algn="l">
                <a:lnSpc>
                  <a:spcPts val="196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Emotion: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Tích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cực</a:t>
              </a:r>
              <a:r>
                <a:rPr lang="en-US" sz="1400" dirty="0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, tin </a:t>
              </a:r>
              <a:r>
                <a:rPr lang="en-US" sz="1400" dirty="0" err="1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tưởng</a:t>
              </a:r>
              <a:endParaRPr lang="en-US" sz="1400" dirty="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45797" y="5132365"/>
            <a:ext cx="1654287" cy="754183"/>
            <a:chOff x="0" y="0"/>
            <a:chExt cx="435697" cy="198633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435697" cy="198633"/>
            </a:xfrm>
            <a:custGeom>
              <a:avLst/>
              <a:gdLst/>
              <a:ahLst/>
              <a:cxnLst/>
              <a:rect l="l" t="t" r="r" b="b"/>
              <a:pathLst>
                <a:path w="435697" h="198633">
                  <a:moveTo>
                    <a:pt x="0" y="0"/>
                  </a:moveTo>
                  <a:lnTo>
                    <a:pt x="435697" y="0"/>
                  </a:lnTo>
                  <a:lnTo>
                    <a:pt x="435697" y="198633"/>
                  </a:lnTo>
                  <a:lnTo>
                    <a:pt x="0" y="198633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6" name="TextBox 76"/>
            <p:cNvSpPr txBox="1"/>
            <p:nvPr/>
          </p:nvSpPr>
          <p:spPr>
            <a:xfrm>
              <a:off x="0" y="-28575"/>
              <a:ext cx="435697" cy="227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</a:pPr>
              <a:r>
                <a:rPr lang="en-US" sz="17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TOUCHPOINTS</a:t>
              </a:r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739918" y="5143500"/>
            <a:ext cx="3110613" cy="743048"/>
            <a:chOff x="0" y="0"/>
            <a:chExt cx="819256" cy="195700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819256" cy="195700"/>
            </a:xfrm>
            <a:custGeom>
              <a:avLst/>
              <a:gdLst/>
              <a:ahLst/>
              <a:cxnLst/>
              <a:rect l="l" t="t" r="r" b="b"/>
              <a:pathLst>
                <a:path w="819256" h="195700">
                  <a:moveTo>
                    <a:pt x="0" y="0"/>
                  </a:moveTo>
                  <a:lnTo>
                    <a:pt x="819256" y="0"/>
                  </a:lnTo>
                  <a:lnTo>
                    <a:pt x="819256" y="195700"/>
                  </a:lnTo>
                  <a:lnTo>
                    <a:pt x="0" y="195700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9" name="TextBox 79"/>
            <p:cNvSpPr txBox="1"/>
            <p:nvPr/>
          </p:nvSpPr>
          <p:spPr>
            <a:xfrm>
              <a:off x="0" y="-38100"/>
              <a:ext cx="819256" cy="2338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4888631" y="5143500"/>
            <a:ext cx="4065097" cy="743048"/>
            <a:chOff x="0" y="0"/>
            <a:chExt cx="1070643" cy="195700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1070643" cy="195700"/>
            </a:xfrm>
            <a:custGeom>
              <a:avLst/>
              <a:gdLst/>
              <a:ahLst/>
              <a:cxnLst/>
              <a:rect l="l" t="t" r="r" b="b"/>
              <a:pathLst>
                <a:path w="1070643" h="195700">
                  <a:moveTo>
                    <a:pt x="0" y="0"/>
                  </a:moveTo>
                  <a:lnTo>
                    <a:pt x="1070643" y="0"/>
                  </a:lnTo>
                  <a:lnTo>
                    <a:pt x="1070643" y="195700"/>
                  </a:lnTo>
                  <a:lnTo>
                    <a:pt x="0" y="195700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82" name="TextBox 82"/>
            <p:cNvSpPr txBox="1"/>
            <p:nvPr/>
          </p:nvSpPr>
          <p:spPr>
            <a:xfrm>
              <a:off x="0" y="-38100"/>
              <a:ext cx="1070643" cy="2338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9001147" y="5143500"/>
            <a:ext cx="3834104" cy="735133"/>
            <a:chOff x="0" y="0"/>
            <a:chExt cx="1009805" cy="193615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1009805" cy="193615"/>
            </a:xfrm>
            <a:custGeom>
              <a:avLst/>
              <a:gdLst/>
              <a:ahLst/>
              <a:cxnLst/>
              <a:rect l="l" t="t" r="r" b="b"/>
              <a:pathLst>
                <a:path w="1009805" h="193615">
                  <a:moveTo>
                    <a:pt x="0" y="0"/>
                  </a:moveTo>
                  <a:lnTo>
                    <a:pt x="1009805" y="0"/>
                  </a:lnTo>
                  <a:lnTo>
                    <a:pt x="1009805" y="193615"/>
                  </a:lnTo>
                  <a:lnTo>
                    <a:pt x="0" y="193615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85" name="TextBox 85"/>
            <p:cNvSpPr txBox="1"/>
            <p:nvPr/>
          </p:nvSpPr>
          <p:spPr>
            <a:xfrm>
              <a:off x="0" y="-38100"/>
              <a:ext cx="1009805" cy="231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>
            <a:off x="12873579" y="5151415"/>
            <a:ext cx="2929410" cy="716083"/>
            <a:chOff x="0" y="0"/>
            <a:chExt cx="771532" cy="188598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771532" cy="188598"/>
            </a:xfrm>
            <a:custGeom>
              <a:avLst/>
              <a:gdLst/>
              <a:ahLst/>
              <a:cxnLst/>
              <a:rect l="l" t="t" r="r" b="b"/>
              <a:pathLst>
                <a:path w="771532" h="188598">
                  <a:moveTo>
                    <a:pt x="0" y="0"/>
                  </a:moveTo>
                  <a:lnTo>
                    <a:pt x="771532" y="0"/>
                  </a:lnTo>
                  <a:lnTo>
                    <a:pt x="771532" y="188598"/>
                  </a:lnTo>
                  <a:lnTo>
                    <a:pt x="0" y="18859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88" name="TextBox 88"/>
            <p:cNvSpPr txBox="1"/>
            <p:nvPr/>
          </p:nvSpPr>
          <p:spPr>
            <a:xfrm>
              <a:off x="0" y="-38100"/>
              <a:ext cx="771532" cy="226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89" name="Group 89"/>
          <p:cNvGrpSpPr/>
          <p:nvPr/>
        </p:nvGrpSpPr>
        <p:grpSpPr>
          <a:xfrm>
            <a:off x="15860139" y="5160940"/>
            <a:ext cx="2378383" cy="716083"/>
            <a:chOff x="0" y="0"/>
            <a:chExt cx="626405" cy="188598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626405" cy="188598"/>
            </a:xfrm>
            <a:custGeom>
              <a:avLst/>
              <a:gdLst/>
              <a:ahLst/>
              <a:cxnLst/>
              <a:rect l="l" t="t" r="r" b="b"/>
              <a:pathLst>
                <a:path w="626405" h="188598">
                  <a:moveTo>
                    <a:pt x="0" y="0"/>
                  </a:moveTo>
                  <a:lnTo>
                    <a:pt x="626405" y="0"/>
                  </a:lnTo>
                  <a:lnTo>
                    <a:pt x="626405" y="188598"/>
                  </a:lnTo>
                  <a:lnTo>
                    <a:pt x="0" y="18859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91" name="TextBox 91"/>
            <p:cNvSpPr txBox="1"/>
            <p:nvPr/>
          </p:nvSpPr>
          <p:spPr>
            <a:xfrm>
              <a:off x="0" y="-38100"/>
              <a:ext cx="626405" cy="226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92" name="Freeform 92"/>
          <p:cNvSpPr/>
          <p:nvPr/>
        </p:nvSpPr>
        <p:spPr>
          <a:xfrm>
            <a:off x="2998187" y="5160940"/>
            <a:ext cx="427789" cy="706558"/>
          </a:xfrm>
          <a:custGeom>
            <a:avLst/>
            <a:gdLst/>
            <a:ahLst/>
            <a:cxnLst/>
            <a:rect l="l" t="t" r="r" b="b"/>
            <a:pathLst>
              <a:path w="427789" h="706558">
                <a:moveTo>
                  <a:pt x="0" y="0"/>
                </a:moveTo>
                <a:lnTo>
                  <a:pt x="427789" y="0"/>
                </a:lnTo>
                <a:lnTo>
                  <a:pt x="427789" y="706558"/>
                </a:lnTo>
                <a:lnTo>
                  <a:pt x="0" y="706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3" name="Freeform 93"/>
          <p:cNvSpPr/>
          <p:nvPr/>
        </p:nvSpPr>
        <p:spPr>
          <a:xfrm>
            <a:off x="6711944" y="5161745"/>
            <a:ext cx="427789" cy="706558"/>
          </a:xfrm>
          <a:custGeom>
            <a:avLst/>
            <a:gdLst/>
            <a:ahLst/>
            <a:cxnLst/>
            <a:rect l="l" t="t" r="r" b="b"/>
            <a:pathLst>
              <a:path w="427789" h="706558">
                <a:moveTo>
                  <a:pt x="0" y="0"/>
                </a:moveTo>
                <a:lnTo>
                  <a:pt x="427789" y="0"/>
                </a:lnTo>
                <a:lnTo>
                  <a:pt x="427789" y="706558"/>
                </a:lnTo>
                <a:lnTo>
                  <a:pt x="0" y="706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4" name="Freeform 94"/>
          <p:cNvSpPr/>
          <p:nvPr/>
        </p:nvSpPr>
        <p:spPr>
          <a:xfrm>
            <a:off x="10776445" y="5160940"/>
            <a:ext cx="427789" cy="706558"/>
          </a:xfrm>
          <a:custGeom>
            <a:avLst/>
            <a:gdLst/>
            <a:ahLst/>
            <a:cxnLst/>
            <a:rect l="l" t="t" r="r" b="b"/>
            <a:pathLst>
              <a:path w="427789" h="706558">
                <a:moveTo>
                  <a:pt x="0" y="0"/>
                </a:moveTo>
                <a:lnTo>
                  <a:pt x="427790" y="0"/>
                </a:lnTo>
                <a:lnTo>
                  <a:pt x="427790" y="706558"/>
                </a:lnTo>
                <a:lnTo>
                  <a:pt x="0" y="706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5" name="Freeform 95"/>
          <p:cNvSpPr/>
          <p:nvPr/>
        </p:nvSpPr>
        <p:spPr>
          <a:xfrm>
            <a:off x="14133800" y="5151415"/>
            <a:ext cx="427789" cy="706558"/>
          </a:xfrm>
          <a:custGeom>
            <a:avLst/>
            <a:gdLst/>
            <a:ahLst/>
            <a:cxnLst/>
            <a:rect l="l" t="t" r="r" b="b"/>
            <a:pathLst>
              <a:path w="427789" h="706558">
                <a:moveTo>
                  <a:pt x="0" y="0"/>
                </a:moveTo>
                <a:lnTo>
                  <a:pt x="427789" y="0"/>
                </a:lnTo>
                <a:lnTo>
                  <a:pt x="427789" y="706558"/>
                </a:lnTo>
                <a:lnTo>
                  <a:pt x="0" y="706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6" name="Freeform 96"/>
          <p:cNvSpPr/>
          <p:nvPr/>
        </p:nvSpPr>
        <p:spPr>
          <a:xfrm>
            <a:off x="16835436" y="5151415"/>
            <a:ext cx="427789" cy="706558"/>
          </a:xfrm>
          <a:custGeom>
            <a:avLst/>
            <a:gdLst/>
            <a:ahLst/>
            <a:cxnLst/>
            <a:rect l="l" t="t" r="r" b="b"/>
            <a:pathLst>
              <a:path w="427789" h="706558">
                <a:moveTo>
                  <a:pt x="0" y="0"/>
                </a:moveTo>
                <a:lnTo>
                  <a:pt x="427789" y="0"/>
                </a:lnTo>
                <a:lnTo>
                  <a:pt x="427789" y="706558"/>
                </a:lnTo>
                <a:lnTo>
                  <a:pt x="0" y="7065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7" name="TextBox 97"/>
          <p:cNvSpPr txBox="1"/>
          <p:nvPr/>
        </p:nvSpPr>
        <p:spPr>
          <a:xfrm>
            <a:off x="13823943" y="1930544"/>
            <a:ext cx="4363045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  <a:spcBef>
                <a:spcPct val="0"/>
              </a:spcBef>
            </a:pPr>
            <a:r>
              <a:rPr lang="en-US" sz="1200" u="sng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  <a:hlinkClick r:id="rId5" tooltip="https://www.sciencedirect.com/science/article/abs/pii/S0019850104001488?via%3Dihub"/>
              </a:rPr>
              <a:t>¹ Rangarajan et al., Industrial Marketing Management (2005).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3555757" y="8883075"/>
            <a:ext cx="149125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Hoài nghi, tò mò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5610272" y="9079230"/>
            <a:ext cx="1888450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Do dự và bối rối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9187466" y="9445870"/>
            <a:ext cx="2336233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Căng thẳng và thiếu tự tin</a:t>
            </a:r>
          </a:p>
        </p:txBody>
      </p:sp>
      <p:sp>
        <p:nvSpPr>
          <p:cNvPr id="101" name="AutoShape 101"/>
          <p:cNvSpPr/>
          <p:nvPr/>
        </p:nvSpPr>
        <p:spPr>
          <a:xfrm flipV="1">
            <a:off x="14328645" y="9067150"/>
            <a:ext cx="2526410" cy="618777"/>
          </a:xfrm>
          <a:prstGeom prst="line">
            <a:avLst/>
          </a:prstGeom>
          <a:ln w="3810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2" name="TextBox 102"/>
          <p:cNvSpPr txBox="1"/>
          <p:nvPr/>
        </p:nvSpPr>
        <p:spPr>
          <a:xfrm>
            <a:off x="12628695" y="8997374"/>
            <a:ext cx="3174294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Cảm giác yên tâm và thuận tiện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16025011" y="9400125"/>
            <a:ext cx="166008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Tích cực, tin tưởng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1432961" y="1342204"/>
            <a:ext cx="7711039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Anh Minh, một nhân viên sale mới, có mục tiêu nhanh chóng tạo và hoàn tất đơn hàng đầu tiên trên hệ thống để kịp chỉ tiêu tuần.</a:t>
            </a:r>
          </a:p>
        </p:txBody>
      </p:sp>
      <p:grpSp>
        <p:nvGrpSpPr>
          <p:cNvPr id="105" name="Group 105"/>
          <p:cNvGrpSpPr/>
          <p:nvPr/>
        </p:nvGrpSpPr>
        <p:grpSpPr>
          <a:xfrm>
            <a:off x="9906417" y="876300"/>
            <a:ext cx="6802552" cy="1313321"/>
            <a:chOff x="0" y="63834"/>
            <a:chExt cx="9070069" cy="1751094"/>
          </a:xfrm>
        </p:grpSpPr>
        <p:sp>
          <p:nvSpPr>
            <p:cNvPr id="106" name="TextBox 106"/>
            <p:cNvSpPr txBox="1"/>
            <p:nvPr/>
          </p:nvSpPr>
          <p:spPr>
            <a:xfrm>
              <a:off x="202644" y="63834"/>
              <a:ext cx="2774633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9"/>
                </a:lnSpc>
                <a:spcBef>
                  <a:spcPct val="0"/>
                </a:spcBef>
              </a:pPr>
              <a:r>
                <a:rPr lang="en-US" sz="2099" dirty="0">
                  <a:solidFill>
                    <a:srgbClr val="000000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EXPECTATIONS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>
              <a:off x="0" y="463703"/>
              <a:ext cx="9070069" cy="13512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-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Đặt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đơn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nhanh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chóng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,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quy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trình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minh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bạch</a:t>
              </a:r>
              <a:endParaRPr lang="en-US" sz="1700" dirty="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endParaRPr>
            </a:p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-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Hệ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thống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rõ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ràng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,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dễ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hiểu</a:t>
              </a:r>
              <a:endParaRPr lang="en-US" sz="1700" dirty="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endParaRPr>
            </a:p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- Yên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tâm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hoàn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</a:t>
              </a:r>
              <a:r>
                <a:rPr lang="en-US" sz="1700" dirty="0" err="1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thành</a:t>
              </a:r>
              <a:r>
                <a:rPr lang="en-US" sz="170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 KPI</a:t>
              </a:r>
            </a:p>
          </p:txBody>
        </p:sp>
      </p:grpSp>
      <p:sp>
        <p:nvSpPr>
          <p:cNvPr id="108" name="AutoShape 108"/>
          <p:cNvSpPr/>
          <p:nvPr/>
        </p:nvSpPr>
        <p:spPr>
          <a:xfrm>
            <a:off x="6554498" y="9685928"/>
            <a:ext cx="3618452" cy="327753"/>
          </a:xfrm>
          <a:prstGeom prst="line">
            <a:avLst/>
          </a:prstGeom>
          <a:ln w="3810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9" name="TextBox 109"/>
          <p:cNvSpPr txBox="1"/>
          <p:nvPr/>
        </p:nvSpPr>
        <p:spPr>
          <a:xfrm>
            <a:off x="10172950" y="9673687"/>
            <a:ext cx="603496" cy="613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2"/>
              </a:lnSpc>
              <a:spcBef>
                <a:spcPct val="0"/>
              </a:spcBef>
            </a:pPr>
            <a:r>
              <a:rPr lang="en-US" sz="3601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😟</a:t>
            </a:r>
          </a:p>
        </p:txBody>
      </p:sp>
      <p:sp>
        <p:nvSpPr>
          <p:cNvPr id="110" name="TextBox 110"/>
          <p:cNvSpPr txBox="1"/>
          <p:nvPr/>
        </p:nvSpPr>
        <p:spPr>
          <a:xfrm>
            <a:off x="2998187" y="8717280"/>
            <a:ext cx="557570" cy="571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8"/>
              </a:lnSpc>
              <a:spcBef>
                <a:spcPct val="0"/>
              </a:spcBef>
            </a:pPr>
            <a:r>
              <a:rPr lang="en-US" sz="3327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🤔</a:t>
            </a:r>
          </a:p>
        </p:txBody>
      </p:sp>
      <p:sp>
        <p:nvSpPr>
          <p:cNvPr id="111" name="TextBox 111"/>
          <p:cNvSpPr txBox="1"/>
          <p:nvPr/>
        </p:nvSpPr>
        <p:spPr>
          <a:xfrm>
            <a:off x="6155358" y="9254914"/>
            <a:ext cx="558650" cy="572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67"/>
              </a:lnSpc>
              <a:spcBef>
                <a:spcPct val="0"/>
              </a:spcBef>
            </a:pPr>
            <a:r>
              <a:rPr lang="en-US" sz="3334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😕</a:t>
            </a:r>
          </a:p>
        </p:txBody>
      </p:sp>
      <p:sp>
        <p:nvSpPr>
          <p:cNvPr id="112" name="TextBox 112"/>
          <p:cNvSpPr txBox="1"/>
          <p:nvPr/>
        </p:nvSpPr>
        <p:spPr>
          <a:xfrm>
            <a:off x="16708969" y="8682566"/>
            <a:ext cx="572524" cy="575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3"/>
              </a:lnSpc>
              <a:spcBef>
                <a:spcPct val="0"/>
              </a:spcBef>
            </a:pPr>
            <a:r>
              <a:rPr lang="en-US" sz="3416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😊</a:t>
            </a:r>
          </a:p>
        </p:txBody>
      </p:sp>
      <p:sp>
        <p:nvSpPr>
          <p:cNvPr id="113" name="TextBox 113"/>
          <p:cNvSpPr txBox="1"/>
          <p:nvPr/>
        </p:nvSpPr>
        <p:spPr>
          <a:xfrm>
            <a:off x="13823943" y="9188111"/>
            <a:ext cx="619715" cy="628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8"/>
              </a:lnSpc>
              <a:spcBef>
                <a:spcPct val="0"/>
              </a:spcBef>
            </a:pPr>
            <a:r>
              <a:rPr lang="en-US" sz="3698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😌</a:t>
            </a:r>
          </a:p>
        </p:txBody>
      </p:sp>
      <p:sp>
        <p:nvSpPr>
          <p:cNvPr id="114" name="TextBox 114"/>
          <p:cNvSpPr txBox="1"/>
          <p:nvPr/>
        </p:nvSpPr>
        <p:spPr>
          <a:xfrm>
            <a:off x="1451421" y="976444"/>
            <a:ext cx="1384001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SCENARIO</a:t>
            </a:r>
          </a:p>
        </p:txBody>
      </p:sp>
      <p:sp>
        <p:nvSpPr>
          <p:cNvPr id="115" name="AutoShape 115"/>
          <p:cNvSpPr/>
          <p:nvPr/>
        </p:nvSpPr>
        <p:spPr>
          <a:xfrm>
            <a:off x="3276972" y="9288994"/>
            <a:ext cx="2878386" cy="285604"/>
          </a:xfrm>
          <a:prstGeom prst="line">
            <a:avLst/>
          </a:prstGeom>
          <a:ln w="3810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6" name="AutoShape 116"/>
          <p:cNvSpPr/>
          <p:nvPr/>
        </p:nvSpPr>
        <p:spPr>
          <a:xfrm flipV="1">
            <a:off x="10776445" y="9709166"/>
            <a:ext cx="3156824" cy="304515"/>
          </a:xfrm>
          <a:prstGeom prst="line">
            <a:avLst/>
          </a:prstGeom>
          <a:ln w="3810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8" name="Group 2">
            <a:extLst>
              <a:ext uri="{FF2B5EF4-FFF2-40B4-BE49-F238E27FC236}">
                <a16:creationId xmlns:a16="http://schemas.microsoft.com/office/drawing/2014/main" id="{E9E63516-805A-2D48-C3AA-95E7CB2CDC33}"/>
              </a:ext>
            </a:extLst>
          </p:cNvPr>
          <p:cNvGrpSpPr/>
          <p:nvPr/>
        </p:nvGrpSpPr>
        <p:grpSpPr>
          <a:xfrm>
            <a:off x="0" y="-4562"/>
            <a:ext cx="18484931" cy="894154"/>
            <a:chOff x="0" y="0"/>
            <a:chExt cx="24646574" cy="1192205"/>
          </a:xfrm>
        </p:grpSpPr>
        <p:grpSp>
          <p:nvGrpSpPr>
            <p:cNvPr id="129" name="Group 3">
              <a:extLst>
                <a:ext uri="{FF2B5EF4-FFF2-40B4-BE49-F238E27FC236}">
                  <a16:creationId xmlns:a16="http://schemas.microsoft.com/office/drawing/2014/main" id="{93040A8E-970B-6CAF-F4B3-5B60CBF0C5E6}"/>
                </a:ext>
              </a:extLst>
            </p:cNvPr>
            <p:cNvGrpSpPr/>
            <p:nvPr/>
          </p:nvGrpSpPr>
          <p:grpSpPr>
            <a:xfrm>
              <a:off x="0" y="6083"/>
              <a:ext cx="24384000" cy="1186122"/>
              <a:chOff x="0" y="0"/>
              <a:chExt cx="4816593" cy="234296"/>
            </a:xfrm>
          </p:grpSpPr>
          <p:sp>
            <p:nvSpPr>
              <p:cNvPr id="138" name="Freeform 4">
                <a:extLst>
                  <a:ext uri="{FF2B5EF4-FFF2-40B4-BE49-F238E27FC236}">
                    <a16:creationId xmlns:a16="http://schemas.microsoft.com/office/drawing/2014/main" id="{D951B3B1-79F8-C39A-1A1F-50F07B56786F}"/>
                  </a:ext>
                </a:extLst>
              </p:cNvPr>
              <p:cNvSpPr/>
              <p:nvPr/>
            </p:nvSpPr>
            <p:spPr>
              <a:xfrm>
                <a:off x="0" y="0"/>
                <a:ext cx="4816592" cy="234296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34296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34296"/>
                    </a:lnTo>
                    <a:lnTo>
                      <a:pt x="0" y="234296"/>
                    </a:lnTo>
                    <a:close/>
                  </a:path>
                </a:pathLst>
              </a:custGeom>
              <a:solidFill>
                <a:srgbClr val="D4E7F0"/>
              </a:solidFill>
            </p:spPr>
          </p:sp>
          <p:sp>
            <p:nvSpPr>
              <p:cNvPr id="139" name="TextBox 5">
                <a:extLst>
                  <a:ext uri="{FF2B5EF4-FFF2-40B4-BE49-F238E27FC236}">
                    <a16:creationId xmlns:a16="http://schemas.microsoft.com/office/drawing/2014/main" id="{D26DA46A-2892-3090-172B-9868F485BDF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816593" cy="28192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grpSp>
          <p:nvGrpSpPr>
            <p:cNvPr id="130" name="Group 6">
              <a:extLst>
                <a:ext uri="{FF2B5EF4-FFF2-40B4-BE49-F238E27FC236}">
                  <a16:creationId xmlns:a16="http://schemas.microsoft.com/office/drawing/2014/main" id="{F03773E8-AFA4-00A6-95E4-60FA5CF2A745}"/>
                </a:ext>
              </a:extLst>
            </p:cNvPr>
            <p:cNvGrpSpPr/>
            <p:nvPr/>
          </p:nvGrpSpPr>
          <p:grpSpPr>
            <a:xfrm>
              <a:off x="0" y="0"/>
              <a:ext cx="4603495" cy="1192205"/>
              <a:chOff x="0" y="0"/>
              <a:chExt cx="909332" cy="235497"/>
            </a:xfrm>
          </p:grpSpPr>
          <p:sp>
            <p:nvSpPr>
              <p:cNvPr id="136" name="Freeform 7">
                <a:extLst>
                  <a:ext uri="{FF2B5EF4-FFF2-40B4-BE49-F238E27FC236}">
                    <a16:creationId xmlns:a16="http://schemas.microsoft.com/office/drawing/2014/main" id="{8EE7F71A-0AE2-CB6E-AB8B-9D3F9D1108CE}"/>
                  </a:ext>
                </a:extLst>
              </p:cNvPr>
              <p:cNvSpPr/>
              <p:nvPr/>
            </p:nvSpPr>
            <p:spPr>
              <a:xfrm>
                <a:off x="0" y="0"/>
                <a:ext cx="909332" cy="235497"/>
              </a:xfrm>
              <a:custGeom>
                <a:avLst/>
                <a:gdLst/>
                <a:ahLst/>
                <a:cxnLst/>
                <a:rect l="l" t="t" r="r" b="b"/>
                <a:pathLst>
                  <a:path w="909332" h="235497">
                    <a:moveTo>
                      <a:pt x="0" y="0"/>
                    </a:moveTo>
                    <a:lnTo>
                      <a:pt x="909332" y="0"/>
                    </a:lnTo>
                    <a:lnTo>
                      <a:pt x="909332" y="235497"/>
                    </a:lnTo>
                    <a:lnTo>
                      <a:pt x="0" y="235497"/>
                    </a:lnTo>
                    <a:close/>
                  </a:path>
                </a:pathLst>
              </a:custGeom>
              <a:solidFill>
                <a:srgbClr val="003C64"/>
              </a:solidFill>
            </p:spPr>
          </p:sp>
          <p:sp>
            <p:nvSpPr>
              <p:cNvPr id="137" name="TextBox 8">
                <a:extLst>
                  <a:ext uri="{FF2B5EF4-FFF2-40B4-BE49-F238E27FC236}">
                    <a16:creationId xmlns:a16="http://schemas.microsoft.com/office/drawing/2014/main" id="{1A4F7286-7990-3E40-2899-04C27F712EC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09332" cy="28312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sp>
          <p:nvSpPr>
            <p:cNvPr id="131" name="TextBox 9">
              <a:extLst>
                <a:ext uri="{FF2B5EF4-FFF2-40B4-BE49-F238E27FC236}">
                  <a16:creationId xmlns:a16="http://schemas.microsoft.com/office/drawing/2014/main" id="{2CF9593D-4C34-40A4-9EBF-D5C330470DE8}"/>
                </a:ext>
              </a:extLst>
            </p:cNvPr>
            <p:cNvSpPr txBox="1"/>
            <p:nvPr/>
          </p:nvSpPr>
          <p:spPr>
            <a:xfrm>
              <a:off x="262579" y="354987"/>
              <a:ext cx="434091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USER JOURNEY ANALYSIS</a:t>
              </a:r>
            </a:p>
          </p:txBody>
        </p:sp>
        <p:sp>
          <p:nvSpPr>
            <p:cNvPr id="132" name="TextBox 10">
              <a:extLst>
                <a:ext uri="{FF2B5EF4-FFF2-40B4-BE49-F238E27FC236}">
                  <a16:creationId xmlns:a16="http://schemas.microsoft.com/office/drawing/2014/main" id="{D0F0088C-0390-985B-7C32-5824888C890A}"/>
                </a:ext>
              </a:extLst>
            </p:cNvPr>
            <p:cNvSpPr txBox="1"/>
            <p:nvPr/>
          </p:nvSpPr>
          <p:spPr>
            <a:xfrm>
              <a:off x="5179460" y="354988"/>
              <a:ext cx="3479800" cy="4182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SOLUTION PROPOSAL</a:t>
              </a:r>
            </a:p>
          </p:txBody>
        </p:sp>
        <p:sp>
          <p:nvSpPr>
            <p:cNvPr id="133" name="TextBox 11">
              <a:extLst>
                <a:ext uri="{FF2B5EF4-FFF2-40B4-BE49-F238E27FC236}">
                  <a16:creationId xmlns:a16="http://schemas.microsoft.com/office/drawing/2014/main" id="{2CF580E0-2795-45E9-65AD-289C745BBCA9}"/>
                </a:ext>
              </a:extLst>
            </p:cNvPr>
            <p:cNvSpPr txBox="1"/>
            <p:nvPr/>
          </p:nvSpPr>
          <p:spPr>
            <a:xfrm>
              <a:off x="9568497" y="354987"/>
              <a:ext cx="5976303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BUSINESS REQUIREMENT ANALYSIS</a:t>
              </a:r>
            </a:p>
          </p:txBody>
        </p:sp>
        <p:sp>
          <p:nvSpPr>
            <p:cNvPr id="134" name="TextBox 12">
              <a:extLst>
                <a:ext uri="{FF2B5EF4-FFF2-40B4-BE49-F238E27FC236}">
                  <a16:creationId xmlns:a16="http://schemas.microsoft.com/office/drawing/2014/main" id="{FB1C55DA-1A0B-D81B-6479-60115F8F705B}"/>
                </a:ext>
              </a:extLst>
            </p:cNvPr>
            <p:cNvSpPr txBox="1"/>
            <p:nvPr/>
          </p:nvSpPr>
          <p:spPr>
            <a:xfrm>
              <a:off x="16110344" y="354988"/>
              <a:ext cx="349845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IMPACT ASSESSMENT</a:t>
              </a:r>
            </a:p>
          </p:txBody>
        </p:sp>
        <p:sp>
          <p:nvSpPr>
            <p:cNvPr id="135" name="TextBox 13">
              <a:extLst>
                <a:ext uri="{FF2B5EF4-FFF2-40B4-BE49-F238E27FC236}">
                  <a16:creationId xmlns:a16="http://schemas.microsoft.com/office/drawing/2014/main" id="{023BFE73-35D3-A16B-E7D3-FAAE3802CFD4}"/>
                </a:ext>
              </a:extLst>
            </p:cNvPr>
            <p:cNvSpPr txBox="1"/>
            <p:nvPr/>
          </p:nvSpPr>
          <p:spPr>
            <a:xfrm>
              <a:off x="20388891" y="132739"/>
              <a:ext cx="4257683" cy="8917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COMMUNICATION &amp; </a:t>
              </a:r>
            </a:p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COLLABORATION PLAN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1490530" y="8914445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TOUCHPOINTS</a:t>
            </a:r>
          </a:p>
          <a:p>
            <a:pPr algn="l">
              <a:lnSpc>
                <a:spcPts val="5144"/>
              </a:lnSpc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&amp; PAIN POINTS</a:t>
            </a:r>
          </a:p>
        </p:txBody>
      </p:sp>
      <p:sp>
        <p:nvSpPr>
          <p:cNvPr id="15" name="AutoShape 15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17"/>
          <p:cNvSpPr txBox="1"/>
          <p:nvPr/>
        </p:nvSpPr>
        <p:spPr>
          <a:xfrm>
            <a:off x="125845" y="8316358"/>
            <a:ext cx="1364685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01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4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5C91C988-C429-F22B-FD24-F6F3C5813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" b="2620"/>
          <a:stretch>
            <a:fillRect/>
          </a:stretch>
        </p:blipFill>
        <p:spPr>
          <a:xfrm>
            <a:off x="1066800" y="1549953"/>
            <a:ext cx="16154400" cy="7142373"/>
          </a:xfrm>
          <a:prstGeom prst="rect">
            <a:avLst/>
          </a:prstGeom>
        </p:spPr>
      </p:pic>
      <p:grpSp>
        <p:nvGrpSpPr>
          <p:cNvPr id="38" name="Group 2">
            <a:extLst>
              <a:ext uri="{FF2B5EF4-FFF2-40B4-BE49-F238E27FC236}">
                <a16:creationId xmlns:a16="http://schemas.microsoft.com/office/drawing/2014/main" id="{572DBCDA-F42F-43E8-6344-0DC2AB439B9A}"/>
              </a:ext>
            </a:extLst>
          </p:cNvPr>
          <p:cNvGrpSpPr/>
          <p:nvPr/>
        </p:nvGrpSpPr>
        <p:grpSpPr>
          <a:xfrm>
            <a:off x="0" y="-4562"/>
            <a:ext cx="18484931" cy="894154"/>
            <a:chOff x="0" y="0"/>
            <a:chExt cx="24646574" cy="1192205"/>
          </a:xfrm>
        </p:grpSpPr>
        <p:grpSp>
          <p:nvGrpSpPr>
            <p:cNvPr id="39" name="Group 3">
              <a:extLst>
                <a:ext uri="{FF2B5EF4-FFF2-40B4-BE49-F238E27FC236}">
                  <a16:creationId xmlns:a16="http://schemas.microsoft.com/office/drawing/2014/main" id="{D70690AD-3837-8168-9E42-A4142DF46126}"/>
                </a:ext>
              </a:extLst>
            </p:cNvPr>
            <p:cNvGrpSpPr/>
            <p:nvPr/>
          </p:nvGrpSpPr>
          <p:grpSpPr>
            <a:xfrm>
              <a:off x="0" y="6083"/>
              <a:ext cx="24384000" cy="1186122"/>
              <a:chOff x="0" y="0"/>
              <a:chExt cx="4816593" cy="234296"/>
            </a:xfrm>
          </p:grpSpPr>
          <p:sp>
            <p:nvSpPr>
              <p:cNvPr id="48" name="Freeform 4">
                <a:extLst>
                  <a:ext uri="{FF2B5EF4-FFF2-40B4-BE49-F238E27FC236}">
                    <a16:creationId xmlns:a16="http://schemas.microsoft.com/office/drawing/2014/main" id="{39CAE5A0-76BE-52F5-E50E-2D45554E0E68}"/>
                  </a:ext>
                </a:extLst>
              </p:cNvPr>
              <p:cNvSpPr/>
              <p:nvPr/>
            </p:nvSpPr>
            <p:spPr>
              <a:xfrm>
                <a:off x="0" y="0"/>
                <a:ext cx="4816592" cy="234296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34296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34296"/>
                    </a:lnTo>
                    <a:lnTo>
                      <a:pt x="0" y="234296"/>
                    </a:lnTo>
                    <a:close/>
                  </a:path>
                </a:pathLst>
              </a:custGeom>
              <a:solidFill>
                <a:srgbClr val="D4E7F0"/>
              </a:solidFill>
            </p:spPr>
          </p:sp>
          <p:sp>
            <p:nvSpPr>
              <p:cNvPr id="49" name="TextBox 5">
                <a:extLst>
                  <a:ext uri="{FF2B5EF4-FFF2-40B4-BE49-F238E27FC236}">
                    <a16:creationId xmlns:a16="http://schemas.microsoft.com/office/drawing/2014/main" id="{75423815-2A1A-7EAD-E014-F82C3B22728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816593" cy="28192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grpSp>
          <p:nvGrpSpPr>
            <p:cNvPr id="40" name="Group 6">
              <a:extLst>
                <a:ext uri="{FF2B5EF4-FFF2-40B4-BE49-F238E27FC236}">
                  <a16:creationId xmlns:a16="http://schemas.microsoft.com/office/drawing/2014/main" id="{230E2B76-7BEC-74A8-736D-4F81803BFE3B}"/>
                </a:ext>
              </a:extLst>
            </p:cNvPr>
            <p:cNvGrpSpPr/>
            <p:nvPr/>
          </p:nvGrpSpPr>
          <p:grpSpPr>
            <a:xfrm>
              <a:off x="0" y="0"/>
              <a:ext cx="4603495" cy="1192205"/>
              <a:chOff x="0" y="0"/>
              <a:chExt cx="909332" cy="235497"/>
            </a:xfrm>
          </p:grpSpPr>
          <p:sp>
            <p:nvSpPr>
              <p:cNvPr id="46" name="Freeform 7">
                <a:extLst>
                  <a:ext uri="{FF2B5EF4-FFF2-40B4-BE49-F238E27FC236}">
                    <a16:creationId xmlns:a16="http://schemas.microsoft.com/office/drawing/2014/main" id="{17518A9A-F15E-5B70-DEE7-46A44F72605C}"/>
                  </a:ext>
                </a:extLst>
              </p:cNvPr>
              <p:cNvSpPr/>
              <p:nvPr/>
            </p:nvSpPr>
            <p:spPr>
              <a:xfrm>
                <a:off x="0" y="0"/>
                <a:ext cx="909332" cy="235497"/>
              </a:xfrm>
              <a:custGeom>
                <a:avLst/>
                <a:gdLst/>
                <a:ahLst/>
                <a:cxnLst/>
                <a:rect l="l" t="t" r="r" b="b"/>
                <a:pathLst>
                  <a:path w="909332" h="235497">
                    <a:moveTo>
                      <a:pt x="0" y="0"/>
                    </a:moveTo>
                    <a:lnTo>
                      <a:pt x="909332" y="0"/>
                    </a:lnTo>
                    <a:lnTo>
                      <a:pt x="909332" y="235497"/>
                    </a:lnTo>
                    <a:lnTo>
                      <a:pt x="0" y="235497"/>
                    </a:lnTo>
                    <a:close/>
                  </a:path>
                </a:pathLst>
              </a:custGeom>
              <a:solidFill>
                <a:srgbClr val="003C64"/>
              </a:solidFill>
            </p:spPr>
          </p:sp>
          <p:sp>
            <p:nvSpPr>
              <p:cNvPr id="47" name="TextBox 8">
                <a:extLst>
                  <a:ext uri="{FF2B5EF4-FFF2-40B4-BE49-F238E27FC236}">
                    <a16:creationId xmlns:a16="http://schemas.microsoft.com/office/drawing/2014/main" id="{3B939BA4-7C02-9ED4-D5B8-98714406FC4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09332" cy="28312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sp>
          <p:nvSpPr>
            <p:cNvPr id="41" name="TextBox 9">
              <a:extLst>
                <a:ext uri="{FF2B5EF4-FFF2-40B4-BE49-F238E27FC236}">
                  <a16:creationId xmlns:a16="http://schemas.microsoft.com/office/drawing/2014/main" id="{C64D2031-CF3D-78E6-79F3-329F34F57E9C}"/>
                </a:ext>
              </a:extLst>
            </p:cNvPr>
            <p:cNvSpPr txBox="1"/>
            <p:nvPr/>
          </p:nvSpPr>
          <p:spPr>
            <a:xfrm>
              <a:off x="262579" y="354987"/>
              <a:ext cx="434091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USER JOURNEY ANALYSIS</a:t>
              </a:r>
            </a:p>
          </p:txBody>
        </p:sp>
        <p:sp>
          <p:nvSpPr>
            <p:cNvPr id="42" name="TextBox 10">
              <a:extLst>
                <a:ext uri="{FF2B5EF4-FFF2-40B4-BE49-F238E27FC236}">
                  <a16:creationId xmlns:a16="http://schemas.microsoft.com/office/drawing/2014/main" id="{AA212F60-C73A-EAFD-86F0-BCA72D0EDC4E}"/>
                </a:ext>
              </a:extLst>
            </p:cNvPr>
            <p:cNvSpPr txBox="1"/>
            <p:nvPr/>
          </p:nvSpPr>
          <p:spPr>
            <a:xfrm>
              <a:off x="5179460" y="354988"/>
              <a:ext cx="3479800" cy="4182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SOLUTION PROPOSAL</a:t>
              </a:r>
            </a:p>
          </p:txBody>
        </p:sp>
        <p:sp>
          <p:nvSpPr>
            <p:cNvPr id="43" name="TextBox 11">
              <a:extLst>
                <a:ext uri="{FF2B5EF4-FFF2-40B4-BE49-F238E27FC236}">
                  <a16:creationId xmlns:a16="http://schemas.microsoft.com/office/drawing/2014/main" id="{7EDA71BB-2670-56F8-00EB-2E7712B6C4F5}"/>
                </a:ext>
              </a:extLst>
            </p:cNvPr>
            <p:cNvSpPr txBox="1"/>
            <p:nvPr/>
          </p:nvSpPr>
          <p:spPr>
            <a:xfrm>
              <a:off x="9568497" y="354987"/>
              <a:ext cx="5976303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BUSINESS REQUIREMENT ANALYSIS</a:t>
              </a:r>
            </a:p>
          </p:txBody>
        </p:sp>
        <p:sp>
          <p:nvSpPr>
            <p:cNvPr id="44" name="TextBox 12">
              <a:extLst>
                <a:ext uri="{FF2B5EF4-FFF2-40B4-BE49-F238E27FC236}">
                  <a16:creationId xmlns:a16="http://schemas.microsoft.com/office/drawing/2014/main" id="{833801CA-C5B0-8625-7FDD-5DAE210A3768}"/>
                </a:ext>
              </a:extLst>
            </p:cNvPr>
            <p:cNvSpPr txBox="1"/>
            <p:nvPr/>
          </p:nvSpPr>
          <p:spPr>
            <a:xfrm>
              <a:off x="16110344" y="354988"/>
              <a:ext cx="349845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IMPACT ASSESSMENT</a:t>
              </a:r>
            </a:p>
          </p:txBody>
        </p:sp>
        <p:sp>
          <p:nvSpPr>
            <p:cNvPr id="45" name="TextBox 13">
              <a:extLst>
                <a:ext uri="{FF2B5EF4-FFF2-40B4-BE49-F238E27FC236}">
                  <a16:creationId xmlns:a16="http://schemas.microsoft.com/office/drawing/2014/main" id="{546845B0-FE0C-7B4E-11D3-AD034CD602D2}"/>
                </a:ext>
              </a:extLst>
            </p:cNvPr>
            <p:cNvSpPr txBox="1"/>
            <p:nvPr/>
          </p:nvSpPr>
          <p:spPr>
            <a:xfrm>
              <a:off x="20388891" y="132739"/>
              <a:ext cx="4257683" cy="8917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COMMUNICATION &amp; </a:t>
              </a:r>
            </a:p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COLLABORATION PLAN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562"/>
            <a:ext cx="18484931" cy="894154"/>
            <a:chOff x="0" y="0"/>
            <a:chExt cx="24646574" cy="1192205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6083"/>
              <a:ext cx="24384000" cy="1186122"/>
              <a:chOff x="0" y="0"/>
              <a:chExt cx="4816593" cy="23429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234296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34296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34296"/>
                    </a:lnTo>
                    <a:lnTo>
                      <a:pt x="0" y="234296"/>
                    </a:lnTo>
                    <a:close/>
                  </a:path>
                </a:pathLst>
              </a:custGeom>
              <a:solidFill>
                <a:srgbClr val="D4E7F0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4816593" cy="28192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4603495" cy="1192205"/>
              <a:chOff x="0" y="0"/>
              <a:chExt cx="909332" cy="23549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09332" cy="235497"/>
              </a:xfrm>
              <a:custGeom>
                <a:avLst/>
                <a:gdLst/>
                <a:ahLst/>
                <a:cxnLst/>
                <a:rect l="l" t="t" r="r" b="b"/>
                <a:pathLst>
                  <a:path w="909332" h="235497">
                    <a:moveTo>
                      <a:pt x="0" y="0"/>
                    </a:moveTo>
                    <a:lnTo>
                      <a:pt x="909332" y="0"/>
                    </a:lnTo>
                    <a:lnTo>
                      <a:pt x="909332" y="235497"/>
                    </a:lnTo>
                    <a:lnTo>
                      <a:pt x="0" y="235497"/>
                    </a:lnTo>
                    <a:close/>
                  </a:path>
                </a:pathLst>
              </a:custGeom>
              <a:solidFill>
                <a:srgbClr val="003C64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909332" cy="28312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70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62579" y="354987"/>
              <a:ext cx="434091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USER JOURNEY ANALYSIS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179460" y="354988"/>
              <a:ext cx="3479800" cy="4182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SOLUTION PROPOSAL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9568497" y="354987"/>
              <a:ext cx="5976303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BUSINESS REQUIREMENT ANALYSIS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6110344" y="354988"/>
              <a:ext cx="3498456" cy="430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IMPACT ASSESSMENT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0388891" y="132739"/>
              <a:ext cx="4257683" cy="8917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COMMUNICATION &amp; </a:t>
              </a:r>
            </a:p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COLLABORATION PLAN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90530" y="8914445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NGUYÊN NHÂN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VỚI FISHBONE</a:t>
            </a:r>
          </a:p>
        </p:txBody>
      </p:sp>
      <p:sp>
        <p:nvSpPr>
          <p:cNvPr id="15" name="AutoShape 15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6" name="Group 16"/>
          <p:cNvGrpSpPr/>
          <p:nvPr/>
        </p:nvGrpSpPr>
        <p:grpSpPr>
          <a:xfrm>
            <a:off x="6575478" y="7732329"/>
            <a:ext cx="10908120" cy="1898594"/>
            <a:chOff x="0" y="0"/>
            <a:chExt cx="2872921" cy="50004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872921" cy="500041"/>
            </a:xfrm>
            <a:custGeom>
              <a:avLst/>
              <a:gdLst/>
              <a:ahLst/>
              <a:cxnLst/>
              <a:rect l="l" t="t" r="r" b="b"/>
              <a:pathLst>
                <a:path w="2872921" h="500041">
                  <a:moveTo>
                    <a:pt x="28390" y="0"/>
                  </a:moveTo>
                  <a:lnTo>
                    <a:pt x="2844531" y="0"/>
                  </a:lnTo>
                  <a:cubicBezTo>
                    <a:pt x="2852060" y="0"/>
                    <a:pt x="2859281" y="2991"/>
                    <a:pt x="2864605" y="8315"/>
                  </a:cubicBezTo>
                  <a:cubicBezTo>
                    <a:pt x="2869929" y="13639"/>
                    <a:pt x="2872921" y="20860"/>
                    <a:pt x="2872921" y="28390"/>
                  </a:cubicBezTo>
                  <a:lnTo>
                    <a:pt x="2872921" y="471652"/>
                  </a:lnTo>
                  <a:cubicBezTo>
                    <a:pt x="2872921" y="487331"/>
                    <a:pt x="2860210" y="500041"/>
                    <a:pt x="2844531" y="500041"/>
                  </a:cubicBezTo>
                  <a:lnTo>
                    <a:pt x="28390" y="500041"/>
                  </a:lnTo>
                  <a:cubicBezTo>
                    <a:pt x="20860" y="500041"/>
                    <a:pt x="13639" y="497050"/>
                    <a:pt x="8315" y="491726"/>
                  </a:cubicBezTo>
                  <a:cubicBezTo>
                    <a:pt x="2991" y="486402"/>
                    <a:pt x="0" y="479181"/>
                    <a:pt x="0" y="471652"/>
                  </a:cubicBezTo>
                  <a:lnTo>
                    <a:pt x="0" y="28390"/>
                  </a:lnTo>
                  <a:cubicBezTo>
                    <a:pt x="0" y="12710"/>
                    <a:pt x="12710" y="0"/>
                    <a:pt x="2839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01497C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872921" cy="5381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 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09538" y="7871805"/>
            <a:ext cx="10543026" cy="1619642"/>
            <a:chOff x="0" y="0"/>
            <a:chExt cx="2776764" cy="42657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76764" cy="426572"/>
            </a:xfrm>
            <a:custGeom>
              <a:avLst/>
              <a:gdLst/>
              <a:ahLst/>
              <a:cxnLst/>
              <a:rect l="l" t="t" r="r" b="b"/>
              <a:pathLst>
                <a:path w="2776764" h="426572">
                  <a:moveTo>
                    <a:pt x="37450" y="0"/>
                  </a:moveTo>
                  <a:lnTo>
                    <a:pt x="2739314" y="0"/>
                  </a:lnTo>
                  <a:cubicBezTo>
                    <a:pt x="2759997" y="0"/>
                    <a:pt x="2776764" y="16767"/>
                    <a:pt x="2776764" y="37450"/>
                  </a:cubicBezTo>
                  <a:lnTo>
                    <a:pt x="2776764" y="389122"/>
                  </a:lnTo>
                  <a:cubicBezTo>
                    <a:pt x="2776764" y="399055"/>
                    <a:pt x="2772819" y="408580"/>
                    <a:pt x="2765795" y="415603"/>
                  </a:cubicBezTo>
                  <a:cubicBezTo>
                    <a:pt x="2758772" y="422627"/>
                    <a:pt x="2749247" y="426572"/>
                    <a:pt x="2739314" y="426572"/>
                  </a:cubicBezTo>
                  <a:lnTo>
                    <a:pt x="37450" y="426572"/>
                  </a:lnTo>
                  <a:cubicBezTo>
                    <a:pt x="27518" y="426572"/>
                    <a:pt x="17992" y="422627"/>
                    <a:pt x="10969" y="415603"/>
                  </a:cubicBezTo>
                  <a:cubicBezTo>
                    <a:pt x="3946" y="408580"/>
                    <a:pt x="0" y="399055"/>
                    <a:pt x="0" y="389122"/>
                  </a:cubicBezTo>
                  <a:lnTo>
                    <a:pt x="0" y="37450"/>
                  </a:lnTo>
                  <a:cubicBezTo>
                    <a:pt x="0" y="16767"/>
                    <a:pt x="16767" y="0"/>
                    <a:pt x="37450" y="0"/>
                  </a:cubicBezTo>
                  <a:close/>
                </a:path>
              </a:pathLst>
            </a:custGeom>
            <a:solidFill>
              <a:srgbClr val="E9FFFD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2776764" cy="4837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Thiếu cơ chế cảnh báo biến động tồn kho, giá tức thời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Quy trình duyệt đơn cố định cần qua đủ các cấp duyệt.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 b="1">
                  <a:solidFill>
                    <a:srgbClr val="003C64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Không hiển thị rõ trạng thái xử lý và tuyến duyệt 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 rot="-10800000">
            <a:off x="5181063" y="8144945"/>
            <a:ext cx="1252808" cy="1073362"/>
            <a:chOff x="0" y="0"/>
            <a:chExt cx="622575" cy="5334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22575" cy="533400"/>
            </a:xfrm>
            <a:custGeom>
              <a:avLst/>
              <a:gdLst/>
              <a:ahLst/>
              <a:cxnLst/>
              <a:rect l="l" t="t" r="r" b="b"/>
              <a:pathLst>
                <a:path w="622575" h="533400">
                  <a:moveTo>
                    <a:pt x="239386" y="166418"/>
                  </a:moveTo>
                  <a:lnTo>
                    <a:pt x="622575" y="166418"/>
                  </a:lnTo>
                  <a:lnTo>
                    <a:pt x="622575" y="366942"/>
                  </a:lnTo>
                  <a:lnTo>
                    <a:pt x="239373" y="366942"/>
                  </a:lnTo>
                  <a:lnTo>
                    <a:pt x="302255" y="533400"/>
                  </a:lnTo>
                  <a:lnTo>
                    <a:pt x="0" y="266700"/>
                  </a:lnTo>
                  <a:lnTo>
                    <a:pt x="302255" y="0"/>
                  </a:lnTo>
                  <a:lnTo>
                    <a:pt x="239386" y="166418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120650" y="127000"/>
              <a:ext cx="501925" cy="241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25845" y="8316358"/>
            <a:ext cx="1364685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01</a:t>
            </a:r>
          </a:p>
        </p:txBody>
      </p:sp>
      <p:sp>
        <p:nvSpPr>
          <p:cNvPr id="26" name="AutoShape 26"/>
          <p:cNvSpPr/>
          <p:nvPr/>
        </p:nvSpPr>
        <p:spPr>
          <a:xfrm>
            <a:off x="5286256" y="1905263"/>
            <a:ext cx="1670495" cy="2621268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/>
          <p:cNvSpPr/>
          <p:nvPr/>
        </p:nvSpPr>
        <p:spPr>
          <a:xfrm>
            <a:off x="7995447" y="1896640"/>
            <a:ext cx="1278379" cy="11712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28"/>
          <p:cNvSpPr/>
          <p:nvPr/>
        </p:nvSpPr>
        <p:spPr>
          <a:xfrm>
            <a:off x="3826448" y="1916975"/>
            <a:ext cx="1459809" cy="0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/>
          <p:cNvSpPr/>
          <p:nvPr/>
        </p:nvSpPr>
        <p:spPr>
          <a:xfrm flipH="1">
            <a:off x="5286256" y="4526531"/>
            <a:ext cx="1670495" cy="2645377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>
            <a:off x="7832403" y="7196701"/>
            <a:ext cx="1435777" cy="0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AutoShape 31"/>
          <p:cNvSpPr/>
          <p:nvPr/>
        </p:nvSpPr>
        <p:spPr>
          <a:xfrm flipV="1">
            <a:off x="4106237" y="7164081"/>
            <a:ext cx="1200996" cy="7827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AutoShape 32"/>
          <p:cNvSpPr/>
          <p:nvPr/>
        </p:nvSpPr>
        <p:spPr>
          <a:xfrm>
            <a:off x="2655141" y="4544330"/>
            <a:ext cx="12615259" cy="14821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3" name="Group 33"/>
          <p:cNvGrpSpPr/>
          <p:nvPr/>
        </p:nvGrpSpPr>
        <p:grpSpPr>
          <a:xfrm>
            <a:off x="14875138" y="4440783"/>
            <a:ext cx="207095" cy="207095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54557" y="0"/>
                  </a:moveTo>
                  <a:lnTo>
                    <a:pt x="658243" y="0"/>
                  </a:lnTo>
                  <a:cubicBezTo>
                    <a:pt x="743603" y="0"/>
                    <a:pt x="812800" y="69197"/>
                    <a:pt x="812800" y="154557"/>
                  </a:cubicBezTo>
                  <a:lnTo>
                    <a:pt x="812800" y="658243"/>
                  </a:lnTo>
                  <a:cubicBezTo>
                    <a:pt x="812800" y="743603"/>
                    <a:pt x="743603" y="812800"/>
                    <a:pt x="658243" y="812800"/>
                  </a:cubicBezTo>
                  <a:lnTo>
                    <a:pt x="154557" y="812800"/>
                  </a:lnTo>
                  <a:cubicBezTo>
                    <a:pt x="69197" y="812800"/>
                    <a:pt x="0" y="743603"/>
                    <a:pt x="0" y="658243"/>
                  </a:cubicBezTo>
                  <a:lnTo>
                    <a:pt x="0" y="154557"/>
                  </a:lnTo>
                  <a:cubicBezTo>
                    <a:pt x="0" y="69197"/>
                    <a:pt x="69197" y="0"/>
                    <a:pt x="154557" y="0"/>
                  </a:cubicBezTo>
                  <a:close/>
                </a:path>
              </a:pathLst>
            </a:custGeom>
            <a:solidFill>
              <a:srgbClr val="61A5C2"/>
            </a:solidFill>
            <a:ln cap="sq">
              <a:noFill/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6853204" y="4457718"/>
            <a:ext cx="207095" cy="207095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54557" y="0"/>
                  </a:moveTo>
                  <a:lnTo>
                    <a:pt x="658243" y="0"/>
                  </a:lnTo>
                  <a:cubicBezTo>
                    <a:pt x="743603" y="0"/>
                    <a:pt x="812800" y="69197"/>
                    <a:pt x="812800" y="154557"/>
                  </a:cubicBezTo>
                  <a:lnTo>
                    <a:pt x="812800" y="658243"/>
                  </a:lnTo>
                  <a:cubicBezTo>
                    <a:pt x="812800" y="743603"/>
                    <a:pt x="743603" y="812800"/>
                    <a:pt x="658243" y="812800"/>
                  </a:cubicBezTo>
                  <a:lnTo>
                    <a:pt x="154557" y="812800"/>
                  </a:lnTo>
                  <a:cubicBezTo>
                    <a:pt x="69197" y="812800"/>
                    <a:pt x="0" y="743603"/>
                    <a:pt x="0" y="658243"/>
                  </a:cubicBezTo>
                  <a:lnTo>
                    <a:pt x="0" y="154557"/>
                  </a:lnTo>
                  <a:cubicBezTo>
                    <a:pt x="0" y="69197"/>
                    <a:pt x="69197" y="0"/>
                    <a:pt x="154557" y="0"/>
                  </a:cubicBezTo>
                  <a:close/>
                </a:path>
              </a:pathLst>
            </a:custGeom>
            <a:solidFill>
              <a:srgbClr val="61A5C2"/>
            </a:solidFill>
            <a:ln cap="sq">
              <a:noFill/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5400000">
            <a:off x="2214787" y="4338832"/>
            <a:ext cx="469711" cy="410997"/>
            <a:chOff x="0" y="0"/>
            <a:chExt cx="812800" cy="7112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1A5C2"/>
            </a:solidFill>
            <a:ln cap="sq">
              <a:noFill/>
              <a:prstDash val="solid"/>
              <a:miter/>
            </a:ln>
          </p:spPr>
        </p:sp>
        <p:sp>
          <p:nvSpPr>
            <p:cNvPr id="41" name="TextBox 41"/>
            <p:cNvSpPr txBox="1"/>
            <p:nvPr/>
          </p:nvSpPr>
          <p:spPr>
            <a:xfrm>
              <a:off x="127000" y="2825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42" name="AutoShape 42"/>
          <p:cNvSpPr/>
          <p:nvPr/>
        </p:nvSpPr>
        <p:spPr>
          <a:xfrm>
            <a:off x="13347321" y="1909148"/>
            <a:ext cx="1670499" cy="2650003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 flipV="1">
            <a:off x="11332331" y="1916975"/>
            <a:ext cx="2030643" cy="7340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 flipH="1">
            <a:off x="13347324" y="4559152"/>
            <a:ext cx="1670495" cy="2645377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 flipV="1">
            <a:off x="10926879" y="7196701"/>
            <a:ext cx="2436098" cy="14927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Freeform 46"/>
          <p:cNvSpPr/>
          <p:nvPr/>
        </p:nvSpPr>
        <p:spPr>
          <a:xfrm>
            <a:off x="15230942" y="3135533"/>
            <a:ext cx="2259393" cy="2575056"/>
          </a:xfrm>
          <a:custGeom>
            <a:avLst/>
            <a:gdLst/>
            <a:ahLst/>
            <a:cxnLst/>
            <a:rect l="l" t="t" r="r" b="b"/>
            <a:pathLst>
              <a:path w="2259393" h="2575056">
                <a:moveTo>
                  <a:pt x="0" y="0"/>
                </a:moveTo>
                <a:lnTo>
                  <a:pt x="2259393" y="0"/>
                </a:lnTo>
                <a:lnTo>
                  <a:pt x="2259393" y="2575056"/>
                </a:lnTo>
                <a:lnTo>
                  <a:pt x="0" y="2575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501"/>
            </a:stretch>
          </a:blipFill>
        </p:spPr>
      </p:sp>
      <p:grpSp>
        <p:nvGrpSpPr>
          <p:cNvPr id="47" name="Group 47"/>
          <p:cNvGrpSpPr/>
          <p:nvPr/>
        </p:nvGrpSpPr>
        <p:grpSpPr>
          <a:xfrm>
            <a:off x="5717448" y="2732696"/>
            <a:ext cx="521285" cy="521285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2A4A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3803777" y="2765316"/>
            <a:ext cx="521285" cy="521285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53" name="TextBox 53"/>
          <p:cNvSpPr txBox="1"/>
          <p:nvPr/>
        </p:nvSpPr>
        <p:spPr>
          <a:xfrm>
            <a:off x="6169234" y="6323863"/>
            <a:ext cx="3457703" cy="786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Dữ liệu tồn kho/giá lỗi thời.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Phải kiểm tra thủ công.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0224557" y="5967995"/>
            <a:ext cx="3312277" cy="1196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Giá/tồn kho luôn cập nhật.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Lưu lượng truy cập tăng đột biến trong giờ cao điểm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116992" y="5914288"/>
            <a:ext cx="4257556" cy="1196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Áp dụng tuyến duyệt mặc định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Duyệt đơn tắc nghẽn, chậm trễ.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Phải chủ động kiểm tra.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5717448" y="5897829"/>
            <a:ext cx="521285" cy="521285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A63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3803777" y="5930449"/>
            <a:ext cx="521285" cy="521285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1" name="TextBox 6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62" name="AutoShape 62"/>
          <p:cNvSpPr/>
          <p:nvPr/>
        </p:nvSpPr>
        <p:spPr>
          <a:xfrm>
            <a:off x="9259239" y="1902496"/>
            <a:ext cx="1670499" cy="2650003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3" name="AutoShape 63"/>
          <p:cNvSpPr/>
          <p:nvPr/>
        </p:nvSpPr>
        <p:spPr>
          <a:xfrm flipH="1">
            <a:off x="9259243" y="4552499"/>
            <a:ext cx="1670495" cy="2645377"/>
          </a:xfrm>
          <a:prstGeom prst="line">
            <a:avLst/>
          </a:prstGeom>
          <a:ln w="38100" cap="flat">
            <a:solidFill>
              <a:srgbClr val="61A5C2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4" name="Group 64"/>
          <p:cNvGrpSpPr/>
          <p:nvPr/>
        </p:nvGrpSpPr>
        <p:grpSpPr>
          <a:xfrm>
            <a:off x="10768988" y="4434131"/>
            <a:ext cx="207095" cy="207095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54557" y="0"/>
                  </a:moveTo>
                  <a:lnTo>
                    <a:pt x="658243" y="0"/>
                  </a:lnTo>
                  <a:cubicBezTo>
                    <a:pt x="743603" y="0"/>
                    <a:pt x="812800" y="69197"/>
                    <a:pt x="812800" y="154557"/>
                  </a:cubicBezTo>
                  <a:lnTo>
                    <a:pt x="812800" y="658243"/>
                  </a:lnTo>
                  <a:cubicBezTo>
                    <a:pt x="812800" y="743603"/>
                    <a:pt x="743603" y="812800"/>
                    <a:pt x="658243" y="812800"/>
                  </a:cubicBezTo>
                  <a:lnTo>
                    <a:pt x="154557" y="812800"/>
                  </a:lnTo>
                  <a:cubicBezTo>
                    <a:pt x="69197" y="812800"/>
                    <a:pt x="0" y="743603"/>
                    <a:pt x="0" y="658243"/>
                  </a:cubicBezTo>
                  <a:lnTo>
                    <a:pt x="0" y="154557"/>
                  </a:lnTo>
                  <a:cubicBezTo>
                    <a:pt x="0" y="69197"/>
                    <a:pt x="69197" y="0"/>
                    <a:pt x="154557" y="0"/>
                  </a:cubicBezTo>
                  <a:close/>
                </a:path>
              </a:pathLst>
            </a:custGeom>
            <a:solidFill>
              <a:srgbClr val="61A5C2"/>
            </a:solidFill>
            <a:ln cap="sq">
              <a:noFill/>
              <a:prstDash val="solid"/>
              <a:miter/>
            </a:ln>
          </p:spPr>
        </p:sp>
        <p:sp>
          <p:nvSpPr>
            <p:cNvPr id="66" name="TextBox 6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715486" y="2758664"/>
            <a:ext cx="521285" cy="521285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497C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9" name="TextBox 6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9715486" y="5923797"/>
            <a:ext cx="521285" cy="521285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4F86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2" name="TextBox 7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73" name="TextBox 73"/>
          <p:cNvSpPr txBox="1"/>
          <p:nvPr/>
        </p:nvSpPr>
        <p:spPr>
          <a:xfrm>
            <a:off x="3669343" y="1547390"/>
            <a:ext cx="180626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MANPOWER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4116725" y="7237244"/>
            <a:ext cx="118001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METHOD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10926879" y="7240412"/>
            <a:ext cx="22770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MOTHER NATURE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1259735" y="2180477"/>
            <a:ext cx="4457713" cy="1605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Người dùng mới do dự, thiếu tự tin.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 Trì hoãn đặt đơn hoặc hủy đơn.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Thiếu thông tin hỗ trợ chủ động.</a:t>
            </a:r>
          </a:p>
          <a:p>
            <a:pPr algn="l">
              <a:lnSpc>
                <a:spcPts val="3286"/>
              </a:lnSpc>
            </a:pPr>
            <a:endParaRPr lang="en-US" sz="1899" spc="20">
              <a:solidFill>
                <a:srgbClr val="000000">
                  <a:alpha val="74902"/>
                </a:srgbClr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77" name="TextBox 77"/>
          <p:cNvSpPr txBox="1"/>
          <p:nvPr/>
        </p:nvSpPr>
        <p:spPr>
          <a:xfrm>
            <a:off x="5717448" y="2883764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01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3803777" y="2916384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05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5717448" y="6048897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02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3803777" y="6081517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06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5230942" y="3970757"/>
            <a:ext cx="1703472" cy="945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0"/>
              </a:lnSpc>
            </a:pPr>
            <a:r>
              <a:rPr lang="en-US" sz="1807">
                <a:solidFill>
                  <a:srgbClr val="E9FFFD"/>
                </a:solidFill>
                <a:latin typeface="Paytone One"/>
                <a:ea typeface="Paytone One"/>
                <a:cs typeface="Paytone One"/>
                <a:sym typeface="Paytone One"/>
              </a:rPr>
              <a:t>Tỷ lệ </a:t>
            </a:r>
          </a:p>
          <a:p>
            <a:pPr algn="ctr">
              <a:lnSpc>
                <a:spcPts val="2530"/>
              </a:lnSpc>
            </a:pPr>
            <a:r>
              <a:rPr lang="en-US" sz="1807">
                <a:solidFill>
                  <a:srgbClr val="E9FFFD"/>
                </a:solidFill>
                <a:latin typeface="Paytone One"/>
                <a:ea typeface="Paytone One"/>
                <a:cs typeface="Paytone One"/>
                <a:sym typeface="Paytone One"/>
              </a:rPr>
              <a:t>chuyển đổi thấp 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1332331" y="1575065"/>
            <a:ext cx="203064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MEASUREMENT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6437704" y="2180477"/>
            <a:ext cx="3277782" cy="160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Không tự thông báo biến động người dùng quan tâm.</a:t>
            </a:r>
          </a:p>
          <a:p>
            <a:pPr algn="l">
              <a:lnSpc>
                <a:spcPts val="3286"/>
              </a:lnSpc>
            </a:pPr>
            <a:r>
              <a:rPr lang="en-US" sz="1899" spc="20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Không hỗ trợ cảnh báo tức thời.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9715486" y="2909732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03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9715486" y="6074865"/>
            <a:ext cx="521285" cy="20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387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04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7898086" y="1547390"/>
            <a:ext cx="1426898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MACHINE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7817655" y="7237244"/>
            <a:ext cx="137965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013A63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MATERIAL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10224557" y="2190002"/>
            <a:ext cx="3700743" cy="1085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1699" spc="18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 Không tự thông báo biến động.</a:t>
            </a:r>
          </a:p>
          <a:p>
            <a:pPr algn="l">
              <a:lnSpc>
                <a:spcPts val="2940"/>
              </a:lnSpc>
            </a:pPr>
            <a:r>
              <a:rPr lang="en-US" sz="1699" spc="18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Không biết thời gian chờ dự kiến.</a:t>
            </a:r>
          </a:p>
          <a:p>
            <a:pPr algn="l">
              <a:lnSpc>
                <a:spcPts val="2940"/>
              </a:lnSpc>
            </a:pPr>
            <a:r>
              <a:rPr lang="en-US" sz="1699" spc="18">
                <a:solidFill>
                  <a:srgbClr val="000000">
                    <a:alpha val="74902"/>
                  </a:srgbClr>
                </a:solidFill>
                <a:latin typeface="Noto Sans"/>
                <a:ea typeface="Noto Sans"/>
                <a:cs typeface="Noto Sans"/>
                <a:sym typeface="Noto Sans"/>
              </a:rPr>
              <a:t>- Không giới hạn thời gian duyệt.</a:t>
            </a:r>
          </a:p>
        </p:txBody>
      </p:sp>
      <p:grpSp>
        <p:nvGrpSpPr>
          <p:cNvPr id="89" name="Group 89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91" name="TextBox 9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463209" y="0"/>
            <a:ext cx="3452621" cy="894154"/>
            <a:chOff x="0" y="0"/>
            <a:chExt cx="909332" cy="2354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09332" cy="235497"/>
            </a:xfrm>
            <a:custGeom>
              <a:avLst/>
              <a:gdLst/>
              <a:ahLst/>
              <a:cxnLst/>
              <a:rect l="l" t="t" r="r" b="b"/>
              <a:pathLst>
                <a:path w="909332" h="235497">
                  <a:moveTo>
                    <a:pt x="0" y="0"/>
                  </a:moveTo>
                  <a:lnTo>
                    <a:pt x="909332" y="0"/>
                  </a:lnTo>
                  <a:lnTo>
                    <a:pt x="909332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909332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99801" y="8867746"/>
            <a:ext cx="4375688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ĐỀ XUẤT</a:t>
            </a:r>
          </a:p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GIẢI PHÁP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04071" y="2418716"/>
            <a:ext cx="8039929" cy="2484339"/>
            <a:chOff x="0" y="0"/>
            <a:chExt cx="2117512" cy="65431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17512" cy="654311"/>
            </a:xfrm>
            <a:custGeom>
              <a:avLst/>
              <a:gdLst/>
              <a:ahLst/>
              <a:cxnLst/>
              <a:rect l="l" t="t" r="r" b="b"/>
              <a:pathLst>
                <a:path w="2117512" h="654311">
                  <a:moveTo>
                    <a:pt x="49110" y="0"/>
                  </a:moveTo>
                  <a:lnTo>
                    <a:pt x="2068402" y="0"/>
                  </a:lnTo>
                  <a:cubicBezTo>
                    <a:pt x="2095525" y="0"/>
                    <a:pt x="2117512" y="21987"/>
                    <a:pt x="2117512" y="49110"/>
                  </a:cubicBezTo>
                  <a:lnTo>
                    <a:pt x="2117512" y="605202"/>
                  </a:lnTo>
                  <a:cubicBezTo>
                    <a:pt x="2117512" y="618227"/>
                    <a:pt x="2112338" y="630718"/>
                    <a:pt x="2103128" y="639928"/>
                  </a:cubicBezTo>
                  <a:cubicBezTo>
                    <a:pt x="2093918" y="649137"/>
                    <a:pt x="2081427" y="654311"/>
                    <a:pt x="2068402" y="654311"/>
                  </a:cubicBezTo>
                  <a:lnTo>
                    <a:pt x="49110" y="654311"/>
                  </a:lnTo>
                  <a:cubicBezTo>
                    <a:pt x="36085" y="654311"/>
                    <a:pt x="23594" y="649137"/>
                    <a:pt x="14384" y="639928"/>
                  </a:cubicBezTo>
                  <a:cubicBezTo>
                    <a:pt x="5174" y="630718"/>
                    <a:pt x="0" y="618227"/>
                    <a:pt x="0" y="605202"/>
                  </a:cubicBezTo>
                  <a:lnTo>
                    <a:pt x="0" y="49110"/>
                  </a:lnTo>
                  <a:cubicBezTo>
                    <a:pt x="0" y="36085"/>
                    <a:pt x="5174" y="23594"/>
                    <a:pt x="14384" y="14384"/>
                  </a:cubicBezTo>
                  <a:cubicBezTo>
                    <a:pt x="23594" y="5174"/>
                    <a:pt x="36085" y="0"/>
                    <a:pt x="49110" y="0"/>
                  </a:cubicBezTo>
                  <a:close/>
                </a:path>
              </a:pathLst>
            </a:custGeom>
            <a:solidFill>
              <a:srgbClr val="01497C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117512" cy="7114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Theo dõi các sản phẩm mà nhân viên quan tâm trong vòng 1 tuần gần nhất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Cập nhật tức thì biến động tồn kho và giá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Gửi thông báo push và dashboard alert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04071" y="5927565"/>
            <a:ext cx="8039929" cy="2636444"/>
            <a:chOff x="0" y="0"/>
            <a:chExt cx="2117512" cy="69437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17512" cy="694372"/>
            </a:xfrm>
            <a:custGeom>
              <a:avLst/>
              <a:gdLst/>
              <a:ahLst/>
              <a:cxnLst/>
              <a:rect l="l" t="t" r="r" b="b"/>
              <a:pathLst>
                <a:path w="2117512" h="694372">
                  <a:moveTo>
                    <a:pt x="49110" y="0"/>
                  </a:moveTo>
                  <a:lnTo>
                    <a:pt x="2068402" y="0"/>
                  </a:lnTo>
                  <a:cubicBezTo>
                    <a:pt x="2095525" y="0"/>
                    <a:pt x="2117512" y="21987"/>
                    <a:pt x="2117512" y="49110"/>
                  </a:cubicBezTo>
                  <a:lnTo>
                    <a:pt x="2117512" y="645262"/>
                  </a:lnTo>
                  <a:cubicBezTo>
                    <a:pt x="2117512" y="658287"/>
                    <a:pt x="2112338" y="670778"/>
                    <a:pt x="2103128" y="679988"/>
                  </a:cubicBezTo>
                  <a:cubicBezTo>
                    <a:pt x="2093918" y="689198"/>
                    <a:pt x="2081427" y="694372"/>
                    <a:pt x="2068402" y="694372"/>
                  </a:cubicBezTo>
                  <a:lnTo>
                    <a:pt x="49110" y="694372"/>
                  </a:lnTo>
                  <a:cubicBezTo>
                    <a:pt x="36085" y="694372"/>
                    <a:pt x="23594" y="689198"/>
                    <a:pt x="14384" y="679988"/>
                  </a:cubicBezTo>
                  <a:cubicBezTo>
                    <a:pt x="5174" y="670778"/>
                    <a:pt x="0" y="658287"/>
                    <a:pt x="0" y="645262"/>
                  </a:cubicBezTo>
                  <a:lnTo>
                    <a:pt x="0" y="49110"/>
                  </a:lnTo>
                  <a:cubicBezTo>
                    <a:pt x="0" y="36085"/>
                    <a:pt x="5174" y="23594"/>
                    <a:pt x="14384" y="14384"/>
                  </a:cubicBezTo>
                  <a:cubicBezTo>
                    <a:pt x="23594" y="5174"/>
                    <a:pt x="36085" y="0"/>
                    <a:pt x="49110" y="0"/>
                  </a:cubicBezTo>
                  <a:close/>
                </a:path>
              </a:pathLst>
            </a:custGeom>
            <a:solidFill>
              <a:srgbClr val="01497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117512" cy="7515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Sử dụng AI để đánh giá rủi ro đơn hàng theo thời gian thực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Tự động chọn tuyến duyệt phù hợp (auto-approve, 1 cấp duyệt hoặc nhiều cấp duyệt)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78675" y="2553137"/>
            <a:ext cx="10978739" cy="1097873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9071678" y="432811"/>
            <a:ext cx="9911151" cy="11749436"/>
          </a:xfrm>
          <a:custGeom>
            <a:avLst/>
            <a:gdLst/>
            <a:ahLst/>
            <a:cxnLst/>
            <a:rect l="l" t="t" r="r" b="b"/>
            <a:pathLst>
              <a:path w="9911151" h="11749436">
                <a:moveTo>
                  <a:pt x="0" y="0"/>
                </a:moveTo>
                <a:lnTo>
                  <a:pt x="9911151" y="0"/>
                </a:lnTo>
                <a:lnTo>
                  <a:pt x="9911151" y="11749436"/>
                </a:lnTo>
                <a:lnTo>
                  <a:pt x="0" y="117494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947" t="-19694" r="-20947"/>
            </a:stretch>
          </a:blipFill>
        </p:spPr>
      </p:sp>
      <p:sp>
        <p:nvSpPr>
          <p:cNvPr id="19" name="AutoShape 19"/>
          <p:cNvSpPr/>
          <p:nvPr/>
        </p:nvSpPr>
        <p:spPr>
          <a:xfrm>
            <a:off x="5187799" y="9889029"/>
            <a:ext cx="13100201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20"/>
          <p:cNvSpPr txBox="1"/>
          <p:nvPr/>
        </p:nvSpPr>
        <p:spPr>
          <a:xfrm>
            <a:off x="196934" y="252154"/>
            <a:ext cx="3266271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176373" y="252154"/>
            <a:ext cx="448500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082758" y="252154"/>
            <a:ext cx="274203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291668" y="85466"/>
            <a:ext cx="2984726" cy="68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4869" y="1624496"/>
            <a:ext cx="7859129" cy="580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AI REALTIME STOCK &amp; PRICE ALERT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807946" y="5204062"/>
            <a:ext cx="7078496" cy="580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Paytone One"/>
                <a:ea typeface="Paytone One"/>
                <a:cs typeface="Paytone One"/>
                <a:sym typeface="Paytone One"/>
              </a:rPr>
              <a:t>DYNAMIC APPROVAL ROUTING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6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699801" y="8867746"/>
            <a:ext cx="5980815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GIẢI PHÁP AI REALTIME STOCK &amp; PRICE ALERT</a:t>
            </a:r>
          </a:p>
        </p:txBody>
      </p:sp>
      <p:sp>
        <p:nvSpPr>
          <p:cNvPr id="9" name="AutoShape 9"/>
          <p:cNvSpPr/>
          <p:nvPr/>
        </p:nvSpPr>
        <p:spPr>
          <a:xfrm>
            <a:off x="7176373" y="9889029"/>
            <a:ext cx="11111627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9678" y="3839450"/>
            <a:ext cx="7339306" cy="2149675"/>
            <a:chOff x="0" y="0"/>
            <a:chExt cx="1932986" cy="56616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32986" cy="566169"/>
            </a:xfrm>
            <a:custGeom>
              <a:avLst/>
              <a:gdLst/>
              <a:ahLst/>
              <a:cxnLst/>
              <a:rect l="l" t="t" r="r" b="b"/>
              <a:pathLst>
                <a:path w="1932986" h="566169">
                  <a:moveTo>
                    <a:pt x="1729786" y="0"/>
                  </a:moveTo>
                  <a:lnTo>
                    <a:pt x="0" y="0"/>
                  </a:lnTo>
                  <a:lnTo>
                    <a:pt x="0" y="566169"/>
                  </a:lnTo>
                  <a:lnTo>
                    <a:pt x="1729786" y="566169"/>
                  </a:lnTo>
                  <a:lnTo>
                    <a:pt x="1932986" y="283085"/>
                  </a:lnTo>
                  <a:lnTo>
                    <a:pt x="1729786" y="0"/>
                  </a:lnTo>
                  <a:close/>
                </a:path>
              </a:pathLst>
            </a:custGeom>
            <a:solidFill>
              <a:srgbClr val="014F86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818686" cy="604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Triển khai hệ thống cảnh báo giá/tồn kho theo thời gian thực để tăng tỷ lệ người dùng hoàn tất đơn hàng đầu tiên trong 7 ngày từ 25% lên 40–50% trong vòng 4 tuần.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7</a:t>
              </a: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44747ABC-BEF1-E67E-7B1E-3341305D1F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7"/>
          <a:stretch>
            <a:fillRect/>
          </a:stretch>
        </p:blipFill>
        <p:spPr>
          <a:xfrm>
            <a:off x="7665591" y="1141745"/>
            <a:ext cx="10044827" cy="8322056"/>
          </a:xfrm>
          <a:prstGeom prst="rect">
            <a:avLst/>
          </a:prstGeom>
        </p:spPr>
      </p:pic>
      <p:grpSp>
        <p:nvGrpSpPr>
          <p:cNvPr id="25" name="Group 2">
            <a:extLst>
              <a:ext uri="{FF2B5EF4-FFF2-40B4-BE49-F238E27FC236}">
                <a16:creationId xmlns:a16="http://schemas.microsoft.com/office/drawing/2014/main" id="{23BCDBDF-E5B7-99D7-EE7C-4C3E717D9C10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6" name="Freeform 3">
              <a:extLst>
                <a:ext uri="{FF2B5EF4-FFF2-40B4-BE49-F238E27FC236}">
                  <a16:creationId xmlns:a16="http://schemas.microsoft.com/office/drawing/2014/main" id="{4E972B89-3E0F-82CB-3613-CF56539CA399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7" name="TextBox 4">
              <a:extLst>
                <a:ext uri="{FF2B5EF4-FFF2-40B4-BE49-F238E27FC236}">
                  <a16:creationId xmlns:a16="http://schemas.microsoft.com/office/drawing/2014/main" id="{2B1109D1-F733-3F12-98CE-50576E7A49D6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5">
            <a:extLst>
              <a:ext uri="{FF2B5EF4-FFF2-40B4-BE49-F238E27FC236}">
                <a16:creationId xmlns:a16="http://schemas.microsoft.com/office/drawing/2014/main" id="{C6EC3AE2-02EC-3348-8023-A0F17E76C275}"/>
              </a:ext>
            </a:extLst>
          </p:cNvPr>
          <p:cNvGrpSpPr/>
          <p:nvPr/>
        </p:nvGrpSpPr>
        <p:grpSpPr>
          <a:xfrm>
            <a:off x="3463209" y="0"/>
            <a:ext cx="3452621" cy="894154"/>
            <a:chOff x="0" y="0"/>
            <a:chExt cx="909332" cy="235497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385C329B-DA27-8F8C-C227-E097745B36A8}"/>
                </a:ext>
              </a:extLst>
            </p:cNvPr>
            <p:cNvSpPr/>
            <p:nvPr/>
          </p:nvSpPr>
          <p:spPr>
            <a:xfrm>
              <a:off x="0" y="0"/>
              <a:ext cx="909332" cy="235497"/>
            </a:xfrm>
            <a:custGeom>
              <a:avLst/>
              <a:gdLst/>
              <a:ahLst/>
              <a:cxnLst/>
              <a:rect l="l" t="t" r="r" b="b"/>
              <a:pathLst>
                <a:path w="909332" h="235497">
                  <a:moveTo>
                    <a:pt x="0" y="0"/>
                  </a:moveTo>
                  <a:lnTo>
                    <a:pt x="909332" y="0"/>
                  </a:lnTo>
                  <a:lnTo>
                    <a:pt x="909332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id="{B329B466-3511-6F04-F2D0-FFA0F3AD9069}"/>
                </a:ext>
              </a:extLst>
            </p:cNvPr>
            <p:cNvSpPr txBox="1"/>
            <p:nvPr/>
          </p:nvSpPr>
          <p:spPr>
            <a:xfrm>
              <a:off x="0" y="-47625"/>
              <a:ext cx="909332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1" name="TextBox 20">
            <a:extLst>
              <a:ext uri="{FF2B5EF4-FFF2-40B4-BE49-F238E27FC236}">
                <a16:creationId xmlns:a16="http://schemas.microsoft.com/office/drawing/2014/main" id="{7D3FDEA9-4CF1-B8A3-E430-C4AEB7A7D2BF}"/>
              </a:ext>
            </a:extLst>
          </p:cNvPr>
          <p:cNvSpPr txBox="1"/>
          <p:nvPr/>
        </p:nvSpPr>
        <p:spPr>
          <a:xfrm>
            <a:off x="196934" y="252154"/>
            <a:ext cx="3266271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214DE3EF-C77C-9676-1432-07663CBA73F6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4134B16B-CCD9-68F5-7D88-FC26E0B7DED8}"/>
              </a:ext>
            </a:extLst>
          </p:cNvPr>
          <p:cNvSpPr txBox="1"/>
          <p:nvPr/>
        </p:nvSpPr>
        <p:spPr>
          <a:xfrm>
            <a:off x="7176373" y="252154"/>
            <a:ext cx="448500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06B9B6BD-040C-57C4-A487-67D85344E4F0}"/>
              </a:ext>
            </a:extLst>
          </p:cNvPr>
          <p:cNvSpPr txBox="1"/>
          <p:nvPr/>
        </p:nvSpPr>
        <p:spPr>
          <a:xfrm>
            <a:off x="12082758" y="252154"/>
            <a:ext cx="274203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A32B2ED1-1D7D-A897-A295-FF638C4DD856}"/>
              </a:ext>
            </a:extLst>
          </p:cNvPr>
          <p:cNvSpPr txBox="1"/>
          <p:nvPr/>
        </p:nvSpPr>
        <p:spPr>
          <a:xfrm>
            <a:off x="15291668" y="85466"/>
            <a:ext cx="2984726" cy="68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66B71E-CD5E-857A-8CD3-035C071C3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>
            <a:extLst>
              <a:ext uri="{FF2B5EF4-FFF2-40B4-BE49-F238E27FC236}">
                <a16:creationId xmlns:a16="http://schemas.microsoft.com/office/drawing/2014/main" id="{DE976AFB-0AE9-BD4D-A230-6A674F3EE307}"/>
              </a:ext>
            </a:extLst>
          </p:cNvPr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sp>
        <p:nvSpPr>
          <p:cNvPr id="2" name="TextBox 8"/>
          <p:cNvSpPr txBox="1"/>
          <p:nvPr/>
        </p:nvSpPr>
        <p:spPr>
          <a:xfrm>
            <a:off x="1699801" y="8867746"/>
            <a:ext cx="5980815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 u="none" strike="noStrike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GIẢI PHÁP AI REALTIME STOCK &amp; PRICE ALERT</a:t>
            </a:r>
          </a:p>
        </p:txBody>
      </p:sp>
      <p:sp>
        <p:nvSpPr>
          <p:cNvPr id="3" name="AutoShape 9"/>
          <p:cNvSpPr/>
          <p:nvPr/>
        </p:nvSpPr>
        <p:spPr>
          <a:xfrm>
            <a:off x="7176373" y="9889029"/>
            <a:ext cx="11111627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064890" y="3981813"/>
            <a:ext cx="6579536" cy="4633966"/>
          </a:xfrm>
          <a:custGeom>
            <a:avLst/>
            <a:gdLst/>
            <a:ahLst/>
            <a:cxnLst/>
            <a:rect l="l" t="t" r="r" b="b"/>
            <a:pathLst>
              <a:path w="6579536" h="4633966">
                <a:moveTo>
                  <a:pt x="0" y="0"/>
                </a:moveTo>
                <a:lnTo>
                  <a:pt x="6579536" y="0"/>
                </a:lnTo>
                <a:lnTo>
                  <a:pt x="6579536" y="4633966"/>
                </a:lnTo>
                <a:lnTo>
                  <a:pt x="0" y="4633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5208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028700" y="1212795"/>
            <a:ext cx="6651916" cy="2321343"/>
            <a:chOff x="0" y="0"/>
            <a:chExt cx="1751945" cy="61138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51945" cy="611382"/>
            </a:xfrm>
            <a:custGeom>
              <a:avLst/>
              <a:gdLst/>
              <a:ahLst/>
              <a:cxnLst/>
              <a:rect l="l" t="t" r="r" b="b"/>
              <a:pathLst>
                <a:path w="1751945" h="611382">
                  <a:moveTo>
                    <a:pt x="59357" y="0"/>
                  </a:moveTo>
                  <a:lnTo>
                    <a:pt x="1692588" y="0"/>
                  </a:lnTo>
                  <a:cubicBezTo>
                    <a:pt x="1725370" y="0"/>
                    <a:pt x="1751945" y="26575"/>
                    <a:pt x="1751945" y="59357"/>
                  </a:cubicBezTo>
                  <a:lnTo>
                    <a:pt x="1751945" y="552025"/>
                  </a:lnTo>
                  <a:cubicBezTo>
                    <a:pt x="1751945" y="584807"/>
                    <a:pt x="1725370" y="611382"/>
                    <a:pt x="1692588" y="611382"/>
                  </a:cubicBezTo>
                  <a:lnTo>
                    <a:pt x="59357" y="611382"/>
                  </a:lnTo>
                  <a:cubicBezTo>
                    <a:pt x="26575" y="611382"/>
                    <a:pt x="0" y="584807"/>
                    <a:pt x="0" y="552025"/>
                  </a:cubicBezTo>
                  <a:lnTo>
                    <a:pt x="0" y="59357"/>
                  </a:lnTo>
                  <a:cubicBezTo>
                    <a:pt x="0" y="26575"/>
                    <a:pt x="26575" y="0"/>
                    <a:pt x="59357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751945" cy="6780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E9FFFD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PHÂN KHÚC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Người dùng mới</a:t>
              </a:r>
            </a:p>
            <a:p>
              <a:pPr marL="604519" lvl="1" indent="-302260" algn="l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E9FFFD"/>
                  </a:solidFill>
                  <a:latin typeface="Noto Sans"/>
                  <a:ea typeface="Noto Sans"/>
                  <a:cs typeface="Noto Sans"/>
                  <a:sym typeface="Noto Sans"/>
                </a:rPr>
                <a:t>Người dùng ít am hiểu công nghệ</a:t>
              </a:r>
            </a:p>
          </p:txBody>
        </p:sp>
      </p:grpSp>
      <p:sp>
        <p:nvSpPr>
          <p:cNvPr id="4" name="TextBox 19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grpSp>
        <p:nvGrpSpPr>
          <p:cNvPr id="5" name="Group 20"/>
          <p:cNvGrpSpPr/>
          <p:nvPr/>
        </p:nvGrpSpPr>
        <p:grpSpPr>
          <a:xfrm>
            <a:off x="7946459" y="1212795"/>
            <a:ext cx="9838146" cy="7402984"/>
            <a:chOff x="0" y="0"/>
            <a:chExt cx="13117527" cy="9870645"/>
          </a:xfrm>
        </p:grpSpPr>
        <p:grpSp>
          <p:nvGrpSpPr>
            <p:cNvPr id="6" name="Group 21"/>
            <p:cNvGrpSpPr/>
            <p:nvPr/>
          </p:nvGrpSpPr>
          <p:grpSpPr>
            <a:xfrm>
              <a:off x="0" y="6569950"/>
              <a:ext cx="13117527" cy="3300695"/>
              <a:chOff x="0" y="0"/>
              <a:chExt cx="2591117" cy="651989"/>
            </a:xfrm>
          </p:grpSpPr>
          <p:sp>
            <p:nvSpPr>
              <p:cNvPr id="36" name="Freeform 22"/>
              <p:cNvSpPr/>
              <p:nvPr/>
            </p:nvSpPr>
            <p:spPr>
              <a:xfrm>
                <a:off x="0" y="0"/>
                <a:ext cx="2591116" cy="651989"/>
              </a:xfrm>
              <a:custGeom>
                <a:avLst/>
                <a:gdLst/>
                <a:ahLst/>
                <a:cxnLst/>
                <a:rect l="l" t="t" r="r" b="b"/>
                <a:pathLst>
                  <a:path w="2591116" h="651989">
                    <a:moveTo>
                      <a:pt x="40133" y="0"/>
                    </a:moveTo>
                    <a:lnTo>
                      <a:pt x="2550983" y="0"/>
                    </a:lnTo>
                    <a:cubicBezTo>
                      <a:pt x="2573148" y="0"/>
                      <a:pt x="2591116" y="17968"/>
                      <a:pt x="2591116" y="40133"/>
                    </a:cubicBezTo>
                    <a:lnTo>
                      <a:pt x="2591116" y="611856"/>
                    </a:lnTo>
                    <a:cubicBezTo>
                      <a:pt x="2591116" y="634021"/>
                      <a:pt x="2573148" y="651989"/>
                      <a:pt x="2550983" y="651989"/>
                    </a:cubicBezTo>
                    <a:lnTo>
                      <a:pt x="40133" y="651989"/>
                    </a:lnTo>
                    <a:cubicBezTo>
                      <a:pt x="17968" y="651989"/>
                      <a:pt x="0" y="634021"/>
                      <a:pt x="0" y="611856"/>
                    </a:cubicBezTo>
                    <a:lnTo>
                      <a:pt x="0" y="40133"/>
                    </a:lnTo>
                    <a:cubicBezTo>
                      <a:pt x="0" y="17968"/>
                      <a:pt x="17968" y="0"/>
                      <a:pt x="40133" y="0"/>
                    </a:cubicBezTo>
                    <a:close/>
                  </a:path>
                </a:pathLst>
              </a:custGeom>
              <a:solidFill>
                <a:srgbClr val="01497C"/>
              </a:solidFill>
            </p:spPr>
          </p:sp>
          <p:sp>
            <p:nvSpPr>
              <p:cNvPr id="37" name="TextBox 23"/>
              <p:cNvSpPr txBox="1"/>
              <p:nvPr/>
            </p:nvSpPr>
            <p:spPr>
              <a:xfrm>
                <a:off x="0" y="-66675"/>
                <a:ext cx="2591117" cy="7186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899"/>
                  </a:lnSpc>
                </a:pPr>
                <a:endParaRPr/>
              </a:p>
            </p:txBody>
          </p:sp>
        </p:grpSp>
        <p:grpSp>
          <p:nvGrpSpPr>
            <p:cNvPr id="7" name="Group 24"/>
            <p:cNvGrpSpPr/>
            <p:nvPr/>
          </p:nvGrpSpPr>
          <p:grpSpPr>
            <a:xfrm>
              <a:off x="0" y="0"/>
              <a:ext cx="13117527" cy="7983221"/>
              <a:chOff x="0" y="0"/>
              <a:chExt cx="2591117" cy="1576932"/>
            </a:xfrm>
          </p:grpSpPr>
          <p:sp>
            <p:nvSpPr>
              <p:cNvPr id="15" name="Freeform 25"/>
              <p:cNvSpPr/>
              <p:nvPr/>
            </p:nvSpPr>
            <p:spPr>
              <a:xfrm>
                <a:off x="0" y="0"/>
                <a:ext cx="2591116" cy="1576932"/>
              </a:xfrm>
              <a:custGeom>
                <a:avLst/>
                <a:gdLst/>
                <a:ahLst/>
                <a:cxnLst/>
                <a:rect l="l" t="t" r="r" b="b"/>
                <a:pathLst>
                  <a:path w="2591116" h="1576932">
                    <a:moveTo>
                      <a:pt x="40133" y="0"/>
                    </a:moveTo>
                    <a:lnTo>
                      <a:pt x="2550983" y="0"/>
                    </a:lnTo>
                    <a:cubicBezTo>
                      <a:pt x="2573148" y="0"/>
                      <a:pt x="2591116" y="17968"/>
                      <a:pt x="2591116" y="40133"/>
                    </a:cubicBezTo>
                    <a:lnTo>
                      <a:pt x="2591116" y="1536799"/>
                    </a:lnTo>
                    <a:cubicBezTo>
                      <a:pt x="2591116" y="1558964"/>
                      <a:pt x="2573148" y="1576932"/>
                      <a:pt x="2550983" y="1576932"/>
                    </a:cubicBezTo>
                    <a:lnTo>
                      <a:pt x="40133" y="1576932"/>
                    </a:lnTo>
                    <a:cubicBezTo>
                      <a:pt x="17968" y="1576932"/>
                      <a:pt x="0" y="1558964"/>
                      <a:pt x="0" y="1536799"/>
                    </a:cubicBezTo>
                    <a:lnTo>
                      <a:pt x="0" y="40133"/>
                    </a:lnTo>
                    <a:cubicBezTo>
                      <a:pt x="0" y="17968"/>
                      <a:pt x="17968" y="0"/>
                      <a:pt x="40133" y="0"/>
                    </a:cubicBezTo>
                    <a:close/>
                  </a:path>
                </a:pathLst>
              </a:custGeom>
              <a:solidFill>
                <a:srgbClr val="01497C"/>
              </a:solidFill>
            </p:spPr>
          </p:sp>
          <p:sp>
            <p:nvSpPr>
              <p:cNvPr id="23" name="TextBox 26"/>
              <p:cNvSpPr txBox="1"/>
              <p:nvPr/>
            </p:nvSpPr>
            <p:spPr>
              <a:xfrm>
                <a:off x="0" y="-66675"/>
                <a:ext cx="2591117" cy="164360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899"/>
                  </a:lnSpc>
                </a:pPr>
                <a:r>
                  <a:rPr lang="en-US" sz="3499">
                    <a:solidFill>
                      <a:srgbClr val="E9FFFD"/>
                    </a:solidFill>
                    <a:latin typeface="Paytone One"/>
                    <a:ea typeface="Paytone One"/>
                    <a:cs typeface="Paytone One"/>
                    <a:sym typeface="Paytone One"/>
                  </a:rPr>
                  <a:t>CÁC YÊU CẦU KỸ THUẬT/QUY TRÌNH</a:t>
                </a:r>
              </a:p>
              <a:p>
                <a:pPr algn="l">
                  <a:lnSpc>
                    <a:spcPts val="4479"/>
                  </a:lnSpc>
                </a:pPr>
                <a:endParaRPr lang="en-US" sz="3499">
                  <a:solidFill>
                    <a:srgbClr val="E9FFFD"/>
                  </a:solidFill>
                  <a:latin typeface="Paytone One"/>
                  <a:ea typeface="Paytone One"/>
                  <a:cs typeface="Paytone One"/>
                  <a:sym typeface="Paytone One"/>
                </a:endParaRP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API cập nhật tồn kho &amp; giá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Hệ thống push notification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Cải tiến UI/UX hiển thị gợi ý sản phẩm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Tracking &amp; Analytics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Đào tạo nhân viên kinh doanh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Chính sách bảo mật &amp; quyền truy cập dữ liệu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Event Listener / Message Queue</a:t>
                </a:r>
              </a:p>
              <a:p>
                <a:pPr marL="604519" lvl="1" indent="-302260" algn="l">
                  <a:lnSpc>
                    <a:spcPts val="3919"/>
                  </a:lnSpc>
                  <a:buFont typeface="Arial"/>
                  <a:buChar char="•"/>
                </a:pPr>
                <a:r>
                  <a:rPr lang="en-US" sz="2799">
                    <a:solidFill>
                      <a:srgbClr val="E9FFFD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AI Recommendation</a:t>
                </a:r>
              </a:p>
            </p:txBody>
          </p:sp>
        </p:grpSp>
        <p:sp>
          <p:nvSpPr>
            <p:cNvPr id="14" name="Freeform 27"/>
            <p:cNvSpPr/>
            <p:nvPr/>
          </p:nvSpPr>
          <p:spPr>
            <a:xfrm>
              <a:off x="537334" y="7021951"/>
              <a:ext cx="12042860" cy="2657143"/>
            </a:xfrm>
            <a:custGeom>
              <a:avLst/>
              <a:gdLst/>
              <a:ahLst/>
              <a:cxnLst/>
              <a:rect l="l" t="t" r="r" b="b"/>
              <a:pathLst>
                <a:path w="12042860" h="2657143">
                  <a:moveTo>
                    <a:pt x="0" y="0"/>
                  </a:moveTo>
                  <a:lnTo>
                    <a:pt x="12042860" y="0"/>
                  </a:lnTo>
                  <a:lnTo>
                    <a:pt x="12042860" y="2657143"/>
                  </a:lnTo>
                  <a:lnTo>
                    <a:pt x="0" y="26571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152963"/>
              </a:stretch>
            </a:blipFill>
          </p:spPr>
        </p:sp>
      </p:grpSp>
      <p:grpSp>
        <p:nvGrpSpPr>
          <p:cNvPr id="38" name="Group 28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3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0" name="TextBox 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8</a:t>
              </a:r>
            </a:p>
          </p:txBody>
        </p:sp>
      </p:grpSp>
      <p:grpSp>
        <p:nvGrpSpPr>
          <p:cNvPr id="41" name="Group 2">
            <a:extLst>
              <a:ext uri="{FF2B5EF4-FFF2-40B4-BE49-F238E27FC236}">
                <a16:creationId xmlns:a16="http://schemas.microsoft.com/office/drawing/2014/main" id="{A42DEC69-4AB2-A27A-E3F6-770B5A48D55F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42" name="Freeform 3">
              <a:extLst>
                <a:ext uri="{FF2B5EF4-FFF2-40B4-BE49-F238E27FC236}">
                  <a16:creationId xmlns:a16="http://schemas.microsoft.com/office/drawing/2014/main" id="{3FE5332D-6BF2-823A-2BE6-E52BEAF39230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43" name="TextBox 4">
              <a:extLst>
                <a:ext uri="{FF2B5EF4-FFF2-40B4-BE49-F238E27FC236}">
                  <a16:creationId xmlns:a16="http://schemas.microsoft.com/office/drawing/2014/main" id="{368E4BC8-6742-BDDB-DFE1-E926C6C1942F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5">
            <a:extLst>
              <a:ext uri="{FF2B5EF4-FFF2-40B4-BE49-F238E27FC236}">
                <a16:creationId xmlns:a16="http://schemas.microsoft.com/office/drawing/2014/main" id="{CB5E5990-29F8-A4E3-E1B2-30CB1D25A7F5}"/>
              </a:ext>
            </a:extLst>
          </p:cNvPr>
          <p:cNvGrpSpPr/>
          <p:nvPr/>
        </p:nvGrpSpPr>
        <p:grpSpPr>
          <a:xfrm>
            <a:off x="3463209" y="0"/>
            <a:ext cx="3452621" cy="894154"/>
            <a:chOff x="0" y="0"/>
            <a:chExt cx="909332" cy="235497"/>
          </a:xfrm>
        </p:grpSpPr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DE7C625A-2867-AE41-6D42-9C358C3E320D}"/>
                </a:ext>
              </a:extLst>
            </p:cNvPr>
            <p:cNvSpPr/>
            <p:nvPr/>
          </p:nvSpPr>
          <p:spPr>
            <a:xfrm>
              <a:off x="0" y="0"/>
              <a:ext cx="909332" cy="235497"/>
            </a:xfrm>
            <a:custGeom>
              <a:avLst/>
              <a:gdLst/>
              <a:ahLst/>
              <a:cxnLst/>
              <a:rect l="l" t="t" r="r" b="b"/>
              <a:pathLst>
                <a:path w="909332" h="235497">
                  <a:moveTo>
                    <a:pt x="0" y="0"/>
                  </a:moveTo>
                  <a:lnTo>
                    <a:pt x="909332" y="0"/>
                  </a:lnTo>
                  <a:lnTo>
                    <a:pt x="909332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46" name="TextBox 7">
              <a:extLst>
                <a:ext uri="{FF2B5EF4-FFF2-40B4-BE49-F238E27FC236}">
                  <a16:creationId xmlns:a16="http://schemas.microsoft.com/office/drawing/2014/main" id="{6DC33ADE-F472-9220-932A-5ABF3B98BF41}"/>
                </a:ext>
              </a:extLst>
            </p:cNvPr>
            <p:cNvSpPr txBox="1"/>
            <p:nvPr/>
          </p:nvSpPr>
          <p:spPr>
            <a:xfrm>
              <a:off x="0" y="-47625"/>
              <a:ext cx="909332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47" name="TextBox 20">
            <a:extLst>
              <a:ext uri="{FF2B5EF4-FFF2-40B4-BE49-F238E27FC236}">
                <a16:creationId xmlns:a16="http://schemas.microsoft.com/office/drawing/2014/main" id="{8A0ECD33-5270-CB82-78A9-2EB6B8D470E2}"/>
              </a:ext>
            </a:extLst>
          </p:cNvPr>
          <p:cNvSpPr txBox="1"/>
          <p:nvPr/>
        </p:nvSpPr>
        <p:spPr>
          <a:xfrm>
            <a:off x="196934" y="252154"/>
            <a:ext cx="3266271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48" name="TextBox 21">
            <a:extLst>
              <a:ext uri="{FF2B5EF4-FFF2-40B4-BE49-F238E27FC236}">
                <a16:creationId xmlns:a16="http://schemas.microsoft.com/office/drawing/2014/main" id="{ADD1EC25-4F81-5126-CCA5-9EE0C7CA7ABC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49" name="TextBox 22">
            <a:extLst>
              <a:ext uri="{FF2B5EF4-FFF2-40B4-BE49-F238E27FC236}">
                <a16:creationId xmlns:a16="http://schemas.microsoft.com/office/drawing/2014/main" id="{D7848BD3-A985-B419-618A-45BFDB0F2C86}"/>
              </a:ext>
            </a:extLst>
          </p:cNvPr>
          <p:cNvSpPr txBox="1"/>
          <p:nvPr/>
        </p:nvSpPr>
        <p:spPr>
          <a:xfrm>
            <a:off x="7176373" y="252154"/>
            <a:ext cx="448500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50" name="TextBox 23">
            <a:extLst>
              <a:ext uri="{FF2B5EF4-FFF2-40B4-BE49-F238E27FC236}">
                <a16:creationId xmlns:a16="http://schemas.microsoft.com/office/drawing/2014/main" id="{BB29D774-5B46-AFFA-198A-385D5CD232DF}"/>
              </a:ext>
            </a:extLst>
          </p:cNvPr>
          <p:cNvSpPr txBox="1"/>
          <p:nvPr/>
        </p:nvSpPr>
        <p:spPr>
          <a:xfrm>
            <a:off x="12082758" y="252154"/>
            <a:ext cx="274203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51" name="TextBox 24">
            <a:extLst>
              <a:ext uri="{FF2B5EF4-FFF2-40B4-BE49-F238E27FC236}">
                <a16:creationId xmlns:a16="http://schemas.microsoft.com/office/drawing/2014/main" id="{8FD3BB81-7238-B2B7-39BD-896C0555BCAE}"/>
              </a:ext>
            </a:extLst>
          </p:cNvPr>
          <p:cNvSpPr txBox="1"/>
          <p:nvPr/>
        </p:nvSpPr>
        <p:spPr>
          <a:xfrm>
            <a:off x="15291668" y="85466"/>
            <a:ext cx="2984726" cy="68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  <p:extLst>
      <p:ext uri="{BB962C8B-B14F-4D97-AF65-F5344CB8AC3E}">
        <p14:creationId xmlns:p14="http://schemas.microsoft.com/office/powerpoint/2010/main" val="1439153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9"/>
          <p:cNvSpPr/>
          <p:nvPr/>
        </p:nvSpPr>
        <p:spPr>
          <a:xfrm>
            <a:off x="6915831" y="9889029"/>
            <a:ext cx="11372169" cy="0"/>
          </a:xfrm>
          <a:prstGeom prst="line">
            <a:avLst/>
          </a:prstGeom>
          <a:ln w="19050" cap="flat">
            <a:solidFill>
              <a:srgbClr val="003C6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96934" y="4311992"/>
            <a:ext cx="7339306" cy="2149675"/>
            <a:chOff x="0" y="0"/>
            <a:chExt cx="1932986" cy="5661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2986" cy="566169"/>
            </a:xfrm>
            <a:custGeom>
              <a:avLst/>
              <a:gdLst/>
              <a:ahLst/>
              <a:cxnLst/>
              <a:rect l="l" t="t" r="r" b="b"/>
              <a:pathLst>
                <a:path w="1932986" h="566169">
                  <a:moveTo>
                    <a:pt x="1729786" y="0"/>
                  </a:moveTo>
                  <a:lnTo>
                    <a:pt x="0" y="0"/>
                  </a:lnTo>
                  <a:lnTo>
                    <a:pt x="0" y="566169"/>
                  </a:lnTo>
                  <a:lnTo>
                    <a:pt x="1729786" y="566169"/>
                  </a:lnTo>
                  <a:lnTo>
                    <a:pt x="1932986" y="283085"/>
                  </a:lnTo>
                  <a:lnTo>
                    <a:pt x="1729786" y="0"/>
                  </a:lnTo>
                  <a:close/>
                </a:path>
              </a:pathLst>
            </a:custGeom>
            <a:solidFill>
              <a:srgbClr val="014F8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818686" cy="604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latin typeface="Noto Sans"/>
                  <a:ea typeface="Noto Sans"/>
                  <a:cs typeface="Noto Sans"/>
                  <a:sym typeface="Noto Sans"/>
                </a:rPr>
                <a:t>Triển khai hệ thống phân loại rủi ro và tự động chọn tuyến duyệt để rút ngắn thời gian duyệt đơn, giảm 30–60% duyệt nhiều cấp, tăng 20–30% tỉ lệ tạo đơn đầu tiên, hoàn thành trong 3 tháng.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99801" y="8867746"/>
            <a:ext cx="5216030" cy="126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44"/>
              </a:lnSpc>
              <a:spcBef>
                <a:spcPct val="0"/>
              </a:spcBef>
            </a:pPr>
            <a:r>
              <a:rPr lang="en-US" sz="3674" b="1">
                <a:solidFill>
                  <a:srgbClr val="003C6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GIẢI PHÁP DYNAMIC APPROVAL ROUTING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5845" y="8316358"/>
            <a:ext cx="1573956" cy="219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61"/>
              </a:lnSpc>
            </a:pPr>
            <a:r>
              <a:rPr lang="en-US" sz="12758">
                <a:solidFill>
                  <a:srgbClr val="003C64"/>
                </a:solidFill>
                <a:latin typeface="Bright"/>
                <a:ea typeface="Bright"/>
                <a:cs typeface="Bright"/>
                <a:sym typeface="Bright"/>
              </a:rPr>
              <a:t>02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7722450" y="9609137"/>
            <a:ext cx="553944" cy="55394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r>
                <a:rPr lang="en-US" sz="1900" b="1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9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375C589D-6BE6-55CD-B41F-105769DEF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640" y="1220077"/>
            <a:ext cx="10281797" cy="8465551"/>
          </a:xfrm>
          <a:prstGeom prst="rect">
            <a:avLst/>
          </a:prstGeom>
        </p:spPr>
      </p:pic>
      <p:grpSp>
        <p:nvGrpSpPr>
          <p:cNvPr id="24" name="Group 2">
            <a:extLst>
              <a:ext uri="{FF2B5EF4-FFF2-40B4-BE49-F238E27FC236}">
                <a16:creationId xmlns:a16="http://schemas.microsoft.com/office/drawing/2014/main" id="{BBE4B95F-889B-026F-3299-DAAB60669F5F}"/>
              </a:ext>
            </a:extLst>
          </p:cNvPr>
          <p:cNvGrpSpPr/>
          <p:nvPr/>
        </p:nvGrpSpPr>
        <p:grpSpPr>
          <a:xfrm>
            <a:off x="0" y="0"/>
            <a:ext cx="18288000" cy="889591"/>
            <a:chOff x="0" y="0"/>
            <a:chExt cx="4816593" cy="234296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013A488E-80AA-5BC7-46A6-ED413A7BD25E}"/>
                </a:ext>
              </a:extLst>
            </p:cNvPr>
            <p:cNvSpPr/>
            <p:nvPr/>
          </p:nvSpPr>
          <p:spPr>
            <a:xfrm>
              <a:off x="0" y="0"/>
              <a:ext cx="4816592" cy="234296"/>
            </a:xfrm>
            <a:custGeom>
              <a:avLst/>
              <a:gdLst/>
              <a:ahLst/>
              <a:cxnLst/>
              <a:rect l="l" t="t" r="r" b="b"/>
              <a:pathLst>
                <a:path w="4816592" h="234296">
                  <a:moveTo>
                    <a:pt x="0" y="0"/>
                  </a:moveTo>
                  <a:lnTo>
                    <a:pt x="4816592" y="0"/>
                  </a:lnTo>
                  <a:lnTo>
                    <a:pt x="4816592" y="234296"/>
                  </a:lnTo>
                  <a:lnTo>
                    <a:pt x="0" y="234296"/>
                  </a:lnTo>
                  <a:close/>
                </a:path>
              </a:pathLst>
            </a:custGeom>
            <a:solidFill>
              <a:srgbClr val="D4E7F0"/>
            </a:solidFill>
          </p:spPr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F4B2D37D-A2A7-3D01-E84F-4AEE0DB159AF}"/>
                </a:ext>
              </a:extLst>
            </p:cNvPr>
            <p:cNvSpPr txBox="1"/>
            <p:nvPr/>
          </p:nvSpPr>
          <p:spPr>
            <a:xfrm>
              <a:off x="0" y="-38100"/>
              <a:ext cx="4816593" cy="272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5">
            <a:extLst>
              <a:ext uri="{FF2B5EF4-FFF2-40B4-BE49-F238E27FC236}">
                <a16:creationId xmlns:a16="http://schemas.microsoft.com/office/drawing/2014/main" id="{88E40415-D498-339F-C935-F4D08588EE9E}"/>
              </a:ext>
            </a:extLst>
          </p:cNvPr>
          <p:cNvGrpSpPr/>
          <p:nvPr/>
        </p:nvGrpSpPr>
        <p:grpSpPr>
          <a:xfrm>
            <a:off x="3463209" y="0"/>
            <a:ext cx="3452621" cy="894154"/>
            <a:chOff x="0" y="0"/>
            <a:chExt cx="909332" cy="235497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58F994D2-91C5-6A80-13AA-AFB61F3F91BF}"/>
                </a:ext>
              </a:extLst>
            </p:cNvPr>
            <p:cNvSpPr/>
            <p:nvPr/>
          </p:nvSpPr>
          <p:spPr>
            <a:xfrm>
              <a:off x="0" y="0"/>
              <a:ext cx="909332" cy="235497"/>
            </a:xfrm>
            <a:custGeom>
              <a:avLst/>
              <a:gdLst/>
              <a:ahLst/>
              <a:cxnLst/>
              <a:rect l="l" t="t" r="r" b="b"/>
              <a:pathLst>
                <a:path w="909332" h="235497">
                  <a:moveTo>
                    <a:pt x="0" y="0"/>
                  </a:moveTo>
                  <a:lnTo>
                    <a:pt x="909332" y="0"/>
                  </a:lnTo>
                  <a:lnTo>
                    <a:pt x="909332" y="235497"/>
                  </a:lnTo>
                  <a:lnTo>
                    <a:pt x="0" y="235497"/>
                  </a:lnTo>
                  <a:close/>
                </a:path>
              </a:pathLst>
            </a:custGeom>
            <a:solidFill>
              <a:srgbClr val="003C64"/>
            </a:solidFill>
          </p:spPr>
        </p: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DFB3F183-2AFA-6015-44A5-142F48432FBE}"/>
                </a:ext>
              </a:extLst>
            </p:cNvPr>
            <p:cNvSpPr txBox="1"/>
            <p:nvPr/>
          </p:nvSpPr>
          <p:spPr>
            <a:xfrm>
              <a:off x="0" y="-47625"/>
              <a:ext cx="909332" cy="283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00"/>
                </a:lnSpc>
              </a:pPr>
              <a:endParaRPr/>
            </a:p>
          </p:txBody>
        </p:sp>
      </p:grpSp>
      <p:sp>
        <p:nvSpPr>
          <p:cNvPr id="30" name="TextBox 20">
            <a:extLst>
              <a:ext uri="{FF2B5EF4-FFF2-40B4-BE49-F238E27FC236}">
                <a16:creationId xmlns:a16="http://schemas.microsoft.com/office/drawing/2014/main" id="{30FD0EDE-B729-98EB-66D1-85E8398AE2FB}"/>
              </a:ext>
            </a:extLst>
          </p:cNvPr>
          <p:cNvSpPr txBox="1"/>
          <p:nvPr/>
        </p:nvSpPr>
        <p:spPr>
          <a:xfrm>
            <a:off x="196934" y="252154"/>
            <a:ext cx="3266271" cy="323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USER JOURNEY ANALYSIS</a:t>
            </a:r>
          </a:p>
        </p:txBody>
      </p:sp>
      <p:sp>
        <p:nvSpPr>
          <p:cNvPr id="31" name="TextBox 21">
            <a:extLst>
              <a:ext uri="{FF2B5EF4-FFF2-40B4-BE49-F238E27FC236}">
                <a16:creationId xmlns:a16="http://schemas.microsoft.com/office/drawing/2014/main" id="{B63E73DD-71EC-4C3F-D13B-F7C1EFE982FB}"/>
              </a:ext>
            </a:extLst>
          </p:cNvPr>
          <p:cNvSpPr txBox="1"/>
          <p:nvPr/>
        </p:nvSpPr>
        <p:spPr>
          <a:xfrm>
            <a:off x="3884595" y="252154"/>
            <a:ext cx="26098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60"/>
              </a:lnSpc>
              <a:spcBef>
                <a:spcPct val="0"/>
              </a:spcBef>
            </a:pPr>
            <a:r>
              <a:rPr lang="en-US" sz="1900" b="1" u="none" strike="noStrike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SOLUTION PROPOSAL</a:t>
            </a:r>
          </a:p>
        </p:txBody>
      </p:sp>
      <p:sp>
        <p:nvSpPr>
          <p:cNvPr id="32" name="TextBox 22">
            <a:extLst>
              <a:ext uri="{FF2B5EF4-FFF2-40B4-BE49-F238E27FC236}">
                <a16:creationId xmlns:a16="http://schemas.microsoft.com/office/drawing/2014/main" id="{032E1EA3-0D41-B71F-E46B-E0E5E953640C}"/>
              </a:ext>
            </a:extLst>
          </p:cNvPr>
          <p:cNvSpPr txBox="1"/>
          <p:nvPr/>
        </p:nvSpPr>
        <p:spPr>
          <a:xfrm>
            <a:off x="7176373" y="252154"/>
            <a:ext cx="4485000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BUSINESS REQUIREMENT ANALYSIS</a:t>
            </a:r>
          </a:p>
        </p:txBody>
      </p:sp>
      <p:sp>
        <p:nvSpPr>
          <p:cNvPr id="33" name="TextBox 23">
            <a:extLst>
              <a:ext uri="{FF2B5EF4-FFF2-40B4-BE49-F238E27FC236}">
                <a16:creationId xmlns:a16="http://schemas.microsoft.com/office/drawing/2014/main" id="{1AB05DC7-3005-D7CD-A3BF-B775FD709795}"/>
              </a:ext>
            </a:extLst>
          </p:cNvPr>
          <p:cNvSpPr txBox="1"/>
          <p:nvPr/>
        </p:nvSpPr>
        <p:spPr>
          <a:xfrm>
            <a:off x="12082758" y="252154"/>
            <a:ext cx="2742033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IMPACT ASSESSMENT</a:t>
            </a:r>
          </a:p>
        </p:txBody>
      </p:sp>
      <p:sp>
        <p:nvSpPr>
          <p:cNvPr id="34" name="TextBox 24">
            <a:extLst>
              <a:ext uri="{FF2B5EF4-FFF2-40B4-BE49-F238E27FC236}">
                <a16:creationId xmlns:a16="http://schemas.microsoft.com/office/drawing/2014/main" id="{F71AFCDF-D71E-582B-C844-0EB50C9A4946}"/>
              </a:ext>
            </a:extLst>
          </p:cNvPr>
          <p:cNvSpPr txBox="1"/>
          <p:nvPr/>
        </p:nvSpPr>
        <p:spPr>
          <a:xfrm>
            <a:off x="15291668" y="85466"/>
            <a:ext cx="2984726" cy="68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COMMUNICATION &amp;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3C64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COLLABORATION PLAN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1646</Words>
  <Application>Microsoft Office PowerPoint</Application>
  <PresentationFormat>Custom</PresentationFormat>
  <Paragraphs>362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Noto Sans</vt:lpstr>
      <vt:lpstr>Bright</vt:lpstr>
      <vt:lpstr>Sulu Script</vt:lpstr>
      <vt:lpstr>Arial</vt:lpstr>
      <vt:lpstr>Canva Sans Bold</vt:lpstr>
      <vt:lpstr>League Spartan</vt:lpstr>
      <vt:lpstr>Noto Sans Bold</vt:lpstr>
      <vt:lpstr>Anton</vt:lpstr>
      <vt:lpstr>Open Sans Bold</vt:lpstr>
      <vt:lpstr>Canva Sans</vt:lpstr>
      <vt:lpstr>Paytone One</vt:lpstr>
      <vt:lpstr>Calibri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Nghiên cứu Xanh dương đậm Xanh da trời Xanh mòng két Doanh nghiệp Chuyên nghiệp Tối giản</dc:title>
  <dc:creator>DELL</dc:creator>
  <cp:lastModifiedBy>Trâm Hướng</cp:lastModifiedBy>
  <cp:revision>5</cp:revision>
  <dcterms:created xsi:type="dcterms:W3CDTF">2006-08-16T00:00:00Z</dcterms:created>
  <dcterms:modified xsi:type="dcterms:W3CDTF">2025-11-21T12:50:03Z</dcterms:modified>
  <dc:identifier>DAG477qSFRU</dc:identifier>
</cp:coreProperties>
</file>

<file path=docProps/thumbnail.jpeg>
</file>